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3" r:id="rId3"/>
    <p:sldId id="265" r:id="rId4"/>
    <p:sldId id="266" r:id="rId5"/>
    <p:sldId id="264" r:id="rId6"/>
    <p:sldId id="267" r:id="rId7"/>
    <p:sldId id="268" r:id="rId8"/>
    <p:sldId id="269" r:id="rId9"/>
    <p:sldId id="270" r:id="rId10"/>
    <p:sldId id="271" r:id="rId11"/>
    <p:sldId id="272" r:id="rId12"/>
    <p:sldId id="273" r:id="rId13"/>
    <p:sldId id="274" r:id="rId14"/>
    <p:sldId id="275" r:id="rId15"/>
    <p:sldId id="276" r:id="rId16"/>
    <p:sldId id="278" r:id="rId17"/>
    <p:sldId id="279" r:id="rId18"/>
    <p:sldId id="277" r:id="rId19"/>
    <p:sldId id="280" r:id="rId20"/>
    <p:sldId id="281" r:id="rId21"/>
    <p:sldId id="282" r:id="rId22"/>
    <p:sldId id="283" r:id="rId23"/>
    <p:sldId id="284" r:id="rId24"/>
    <p:sldId id="285" r:id="rId25"/>
    <p:sldId id="286" r:id="rId26"/>
    <p:sldId id="288" r:id="rId27"/>
    <p:sldId id="290" r:id="rId28"/>
    <p:sldId id="287" r:id="rId29"/>
    <p:sldId id="289" r:id="rId30"/>
    <p:sldId id="291" r:id="rId31"/>
    <p:sldId id="293" r:id="rId32"/>
    <p:sldId id="292" r:id="rId33"/>
    <p:sldId id="294" r:id="rId34"/>
    <p:sldId id="295" r:id="rId35"/>
    <p:sldId id="297" r:id="rId36"/>
    <p:sldId id="296" r:id="rId37"/>
    <p:sldId id="298" r:id="rId38"/>
    <p:sldId id="299" r:id="rId39"/>
    <p:sldId id="301" r:id="rId40"/>
    <p:sldId id="302" r:id="rId41"/>
    <p:sldId id="303" r:id="rId42"/>
    <p:sldId id="259" r:id="rId43"/>
    <p:sldId id="260" r:id="rId44"/>
    <p:sldId id="261" r:id="rId45"/>
    <p:sldId id="262" r:id="rId46"/>
    <p:sldId id="258" r:id="rId47"/>
    <p:sldId id="304" r:id="rId48"/>
    <p:sldId id="305" r:id="rId49"/>
    <p:sldId id="306" r:id="rId50"/>
    <p:sldId id="307" r:id="rId51"/>
    <p:sldId id="308" r:id="rId52"/>
    <p:sldId id="309" r:id="rId53"/>
    <p:sldId id="310" r:id="rId54"/>
    <p:sldId id="311" r:id="rId55"/>
    <p:sldId id="312"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35" r:id="rId69"/>
    <p:sldId id="326" r:id="rId70"/>
    <p:sldId id="327" r:id="rId71"/>
    <p:sldId id="328" r:id="rId72"/>
    <p:sldId id="329" r:id="rId73"/>
    <p:sldId id="330" r:id="rId74"/>
    <p:sldId id="332" r:id="rId75"/>
    <p:sldId id="334" r:id="rId76"/>
    <p:sldId id="336" r:id="rId77"/>
    <p:sldId id="333" r:id="rId78"/>
    <p:sldId id="337" r:id="rId79"/>
    <p:sldId id="338" r:id="rId80"/>
    <p:sldId id="339" r:id="rId81"/>
    <p:sldId id="340" r:id="rId82"/>
    <p:sldId id="341" r:id="rId83"/>
    <p:sldId id="342" r:id="rId84"/>
    <p:sldId id="343" r:id="rId85"/>
    <p:sldId id="34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035D-3BCC-83B6-ACBA-E89B37736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3266F22-4957-A313-B462-4A1B35214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27C789-A407-F3E1-FA10-B457932AA7BB}"/>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EE8010D5-D044-D3F6-D18F-CD39955F8F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953676-8D29-B766-88C8-63ED188EDC6A}"/>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398220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2813-FB99-3A18-0366-6DB2F26DDB9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3DAFA89-99E1-D20F-4739-964963A02A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991B7A-8B75-0470-8862-B2B6A490D4BC}"/>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52E3940A-439F-C1E7-33AD-F4BC6AEF68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22EF20-5DD6-87FE-41D8-AD1B5C4AB4EE}"/>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20266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1896C-954C-9A1D-46BC-EF7028FFB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8AAAD8-3DE1-8526-D17A-F256A727F2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662B36-3A8F-AF4B-CC4D-BE6C44318CDE}"/>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EFF07D5D-3373-9982-160C-CFB2240ECE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200E98-6BEA-1383-588B-AEAB287874DA}"/>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64755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A34AB-3349-2390-40B4-E0DC8309CE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BBC950-85A2-9332-9432-F6F3719025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08F526-B4FB-884B-A9AC-3DB2C5047B5D}"/>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E2C023AA-BEFC-E0A9-7FD0-F635073A82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E7F9DC-1042-7066-91CE-38920E8C268F}"/>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111098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254C7-E9D9-D366-10DE-EC060AAAE3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9BD61C5-0F05-FC38-BCC6-7E6BD50F2B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9BD8CA-7FFB-C32C-C38B-785136211A0F}"/>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2F81925D-24E0-8009-47D7-3C3B7E2AB7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184608-07F3-AD33-B243-CB759DAF1DEE}"/>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093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E4CA-2E07-8758-0531-8B71B92022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72AC52D-82B7-EBEE-679C-8B5A4EB6EC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85618B-18DF-D96F-C239-5F39A3ADD5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4C13006-8706-A643-FD54-0B4735744CE4}"/>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6" name="Footer Placeholder 5">
            <a:extLst>
              <a:ext uri="{FF2B5EF4-FFF2-40B4-BE49-F238E27FC236}">
                <a16:creationId xmlns:a16="http://schemas.microsoft.com/office/drawing/2014/main" id="{E35DFEFF-04CA-5C43-1F98-CD2F70CDD2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CB6347-272A-EFD5-A40E-E4C3DFA03F98}"/>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410506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5A3E-64F2-F46C-542F-939F081EC36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6922BA-AA69-145D-58B6-D2D5AE9319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FF795-337E-6996-2968-F1A4F26278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376E39-E0E8-83E9-66A5-CC3163C41E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CCA1A-664B-896C-0381-F70EA15C7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9B4E2DE-7D93-3275-E368-2FC4FF7E071B}"/>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8" name="Footer Placeholder 7">
            <a:extLst>
              <a:ext uri="{FF2B5EF4-FFF2-40B4-BE49-F238E27FC236}">
                <a16:creationId xmlns:a16="http://schemas.microsoft.com/office/drawing/2014/main" id="{7EEEC300-0677-A133-D605-32467B65F15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B8211BF-921C-BF0F-D448-D490DD85D3BE}"/>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39151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5B6A-1EC4-2425-6933-A5F88F4D332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AF132E-65BF-2FA0-02AA-B77CCED50D1B}"/>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4" name="Footer Placeholder 3">
            <a:extLst>
              <a:ext uri="{FF2B5EF4-FFF2-40B4-BE49-F238E27FC236}">
                <a16:creationId xmlns:a16="http://schemas.microsoft.com/office/drawing/2014/main" id="{E818053D-AF8D-309A-31D8-9BF7762714A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0EC9520-C72C-A6AA-67A1-6759337BBDB0}"/>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3504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7BC29-10F3-E0A9-35D2-0B764C8F922B}"/>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3" name="Footer Placeholder 2">
            <a:extLst>
              <a:ext uri="{FF2B5EF4-FFF2-40B4-BE49-F238E27FC236}">
                <a16:creationId xmlns:a16="http://schemas.microsoft.com/office/drawing/2014/main" id="{4DF1FB69-0BAE-B8E2-FE42-D8F0E38B5E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E9240B1-C15E-79D2-F94A-27CD0119AF92}"/>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270147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BDD3-1533-B38C-64A0-533719F46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D76B4C3-AA27-B16B-B37E-EFED15F0A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C4970DE-730B-59D1-D76F-2D8B75688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CA114B-CA9C-AF40-C799-8A7759A9BADC}"/>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6" name="Footer Placeholder 5">
            <a:extLst>
              <a:ext uri="{FF2B5EF4-FFF2-40B4-BE49-F238E27FC236}">
                <a16:creationId xmlns:a16="http://schemas.microsoft.com/office/drawing/2014/main" id="{FC4382EB-59F0-1499-DDED-4862853FD9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C66D76-092C-2D1A-BD09-56B870332F89}"/>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424092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078A-3D88-6E1D-765C-5E92C61A6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754A199-598F-5DB3-EEE3-FECE67FAE7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F9D0DED-4EB9-2576-10B1-AE0ADCEFA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3EB38-1958-D1A0-CAAD-F6D35A124316}"/>
              </a:ext>
            </a:extLst>
          </p:cNvPr>
          <p:cNvSpPr>
            <a:spLocks noGrp="1"/>
          </p:cNvSpPr>
          <p:nvPr>
            <p:ph type="dt" sz="half" idx="10"/>
          </p:nvPr>
        </p:nvSpPr>
        <p:spPr/>
        <p:txBody>
          <a:bodyPr/>
          <a:lstStyle/>
          <a:p>
            <a:fld id="{D3D287F0-2C52-4750-9B3A-E3A4BCBA9D9A}" type="datetimeFigureOut">
              <a:rPr lang="en-GB" smtClean="0"/>
              <a:t>06/01/2026</a:t>
            </a:fld>
            <a:endParaRPr lang="en-GB"/>
          </a:p>
        </p:txBody>
      </p:sp>
      <p:sp>
        <p:nvSpPr>
          <p:cNvPr id="6" name="Footer Placeholder 5">
            <a:extLst>
              <a:ext uri="{FF2B5EF4-FFF2-40B4-BE49-F238E27FC236}">
                <a16:creationId xmlns:a16="http://schemas.microsoft.com/office/drawing/2014/main" id="{DBF87DAF-4022-EFD2-3202-A4E5B61C01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6F6BE9-9168-F2EF-4232-6B8A67AE26DA}"/>
              </a:ext>
            </a:extLst>
          </p:cNvPr>
          <p:cNvSpPr>
            <a:spLocks noGrp="1"/>
          </p:cNvSpPr>
          <p:nvPr>
            <p:ph type="sldNum" sz="quarter" idx="12"/>
          </p:nvPr>
        </p:nvSpPr>
        <p:spPr/>
        <p:txBody>
          <a:bodyPr/>
          <a:lstStyle/>
          <a:p>
            <a:fld id="{135BCB5A-2509-4EC3-A311-8374F0C37F64}" type="slidenum">
              <a:rPr lang="en-GB" smtClean="0"/>
              <a:t>‹#›</a:t>
            </a:fld>
            <a:endParaRPr lang="en-GB"/>
          </a:p>
        </p:txBody>
      </p:sp>
    </p:spTree>
    <p:extLst>
      <p:ext uri="{BB962C8B-B14F-4D97-AF65-F5344CB8AC3E}">
        <p14:creationId xmlns:p14="http://schemas.microsoft.com/office/powerpoint/2010/main" val="319759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666BCF-3FD6-20CF-4AB8-32339766BE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7663D5-ED02-A762-60E0-F1E64249F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34E67C-13FA-972C-F753-33C528E1D8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D287F0-2C52-4750-9B3A-E3A4BCBA9D9A}" type="datetimeFigureOut">
              <a:rPr lang="en-GB" smtClean="0"/>
              <a:t>06/01/2026</a:t>
            </a:fld>
            <a:endParaRPr lang="en-GB"/>
          </a:p>
        </p:txBody>
      </p:sp>
      <p:sp>
        <p:nvSpPr>
          <p:cNvPr id="5" name="Footer Placeholder 4">
            <a:extLst>
              <a:ext uri="{FF2B5EF4-FFF2-40B4-BE49-F238E27FC236}">
                <a16:creationId xmlns:a16="http://schemas.microsoft.com/office/drawing/2014/main" id="{CB099494-EED3-02C3-219F-2E3861CDF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295BBF7-E2A7-2D1C-5454-A07C5F1E1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5BCB5A-2509-4EC3-A311-8374F0C37F64}" type="slidenum">
              <a:rPr lang="en-GB" smtClean="0"/>
              <a:t>‹#›</a:t>
            </a:fld>
            <a:endParaRPr lang="en-GB"/>
          </a:p>
        </p:txBody>
      </p:sp>
      <p:pic>
        <p:nvPicPr>
          <p:cNvPr id="7" name="Picture 2" descr="WAICY 2024 KSA - WAICY">
            <a:extLst>
              <a:ext uri="{FF2B5EF4-FFF2-40B4-BE49-F238E27FC236}">
                <a16:creationId xmlns:a16="http://schemas.microsoft.com/office/drawing/2014/main" id="{D7AF5802-3E90-FE5B-432B-8F1AC72E81D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14648" y="0"/>
            <a:ext cx="1377352" cy="7850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6FED49-72D8-D8C7-B257-ED81F26EF629}"/>
              </a:ext>
            </a:extLst>
          </p:cNvPr>
          <p:cNvPicPr>
            <a:picLocks noChangeAspect="1"/>
          </p:cNvPicPr>
          <p:nvPr userDrawn="1"/>
        </p:nvPicPr>
        <p:blipFill>
          <a:blip r:embed="rId14"/>
          <a:stretch>
            <a:fillRect/>
          </a:stretch>
        </p:blipFill>
        <p:spPr>
          <a:xfrm>
            <a:off x="11477" y="6271752"/>
            <a:ext cx="1676545" cy="571550"/>
          </a:xfrm>
          <a:prstGeom prst="rect">
            <a:avLst/>
          </a:prstGeom>
        </p:spPr>
      </p:pic>
    </p:spTree>
    <p:extLst>
      <p:ext uri="{BB962C8B-B14F-4D97-AF65-F5344CB8AC3E}">
        <p14:creationId xmlns:p14="http://schemas.microsoft.com/office/powerpoint/2010/main" val="2934773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dVRB4CaLizc?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_lD8JyAbwEo?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enome.ucsc.edu/cgi-bin/hgBlat" TargetMode="External"/><Relationship Id="rId2" Type="http://schemas.openxmlformats.org/officeDocument/2006/relationships/hyperlink" Target="https://genome.ucsc.edu/"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CVaSHbQg-P8?feature=oembed"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DE03-DB86-9E9E-E3E7-918B0A7B4DFE}"/>
              </a:ext>
            </a:extLst>
          </p:cNvPr>
          <p:cNvSpPr>
            <a:spLocks noGrp="1"/>
          </p:cNvSpPr>
          <p:nvPr>
            <p:ph type="title"/>
          </p:nvPr>
        </p:nvSpPr>
        <p:spPr>
          <a:xfrm>
            <a:off x="838200" y="925563"/>
            <a:ext cx="10515600" cy="4138049"/>
          </a:xfrm>
        </p:spPr>
        <p:txBody>
          <a:bodyPr>
            <a:normAutofit/>
          </a:bodyPr>
          <a:lstStyle/>
          <a:p>
            <a:pPr algn="ctr"/>
            <a:r>
              <a:rPr lang="en-GB" sz="4800" b="1" dirty="0">
                <a:latin typeface="Arial" panose="020B0604020202020204" pitchFamily="34" charset="0"/>
                <a:cs typeface="Arial" panose="020B0604020202020204" pitchFamily="34" charset="0"/>
              </a:rPr>
              <a:t>Introduction to Bioinformatics</a:t>
            </a:r>
            <a:br>
              <a:rPr lang="en-GB" sz="4800" b="1" dirty="0">
                <a:latin typeface="Arial" panose="020B0604020202020204" pitchFamily="34" charset="0"/>
                <a:cs typeface="Arial" panose="020B0604020202020204" pitchFamily="34" charset="0"/>
              </a:rPr>
            </a:b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3: Genomics, Metagenomics and</a:t>
            </a:r>
            <a:br>
              <a:rPr lang="en-GB" sz="4800" dirty="0">
                <a:solidFill>
                  <a:schemeClr val="accent1">
                    <a:lumMod val="75000"/>
                  </a:schemeClr>
                </a:solidFill>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Transcriptomics</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14</a:t>
            </a:r>
            <a:r>
              <a:rPr lang="en-GB" sz="3600" baseline="30000" dirty="0">
                <a:solidFill>
                  <a:schemeClr val="accent1">
                    <a:lumMod val="75000"/>
                  </a:schemeClr>
                </a:solidFill>
                <a:latin typeface="Arial" panose="020B0604020202020204" pitchFamily="34" charset="0"/>
                <a:cs typeface="Arial" panose="020B0604020202020204" pitchFamily="34" charset="0"/>
              </a:rPr>
              <a:t>th</a:t>
            </a:r>
            <a:r>
              <a:rPr lang="en-GB" sz="3600" dirty="0">
                <a:solidFill>
                  <a:schemeClr val="accent1">
                    <a:lumMod val="75000"/>
                  </a:schemeClr>
                </a:solidFill>
                <a:latin typeface="Arial" panose="020B0604020202020204" pitchFamily="34" charset="0"/>
                <a:cs typeface="Arial" panose="020B0604020202020204" pitchFamily="34" charset="0"/>
              </a:rPr>
              <a:t> January 2026</a:t>
            </a:r>
          </a:p>
        </p:txBody>
      </p:sp>
    </p:spTree>
    <p:extLst>
      <p:ext uri="{BB962C8B-B14F-4D97-AF65-F5344CB8AC3E}">
        <p14:creationId xmlns:p14="http://schemas.microsoft.com/office/powerpoint/2010/main" val="156165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DF545-71B7-5440-EB85-A736ADC83A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230248-E147-26F3-CAC9-5431C1D3DB44}"/>
              </a:ext>
            </a:extLst>
          </p:cNvPr>
          <p:cNvSpPr txBox="1"/>
          <p:nvPr/>
        </p:nvSpPr>
        <p:spPr>
          <a:xfrm>
            <a:off x="1281900" y="2526435"/>
            <a:ext cx="9628200"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Genome sequencing technologies</a:t>
            </a:r>
          </a:p>
        </p:txBody>
      </p:sp>
    </p:spTree>
    <p:extLst>
      <p:ext uri="{BB962C8B-B14F-4D97-AF65-F5344CB8AC3E}">
        <p14:creationId xmlns:p14="http://schemas.microsoft.com/office/powerpoint/2010/main" val="405384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7D29-397D-91D7-555D-DD400743E4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B599215-68B9-472D-65BD-1D4B470E1FC1}"/>
              </a:ext>
            </a:extLst>
          </p:cNvPr>
          <p:cNvSpPr txBox="1"/>
          <p:nvPr/>
        </p:nvSpPr>
        <p:spPr>
          <a:xfrm>
            <a:off x="289522" y="360011"/>
            <a:ext cx="8390243"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What is genome sequencing?</a:t>
            </a:r>
          </a:p>
        </p:txBody>
      </p:sp>
      <p:sp>
        <p:nvSpPr>
          <p:cNvPr id="4" name="TextBox 3">
            <a:extLst>
              <a:ext uri="{FF2B5EF4-FFF2-40B4-BE49-F238E27FC236}">
                <a16:creationId xmlns:a16="http://schemas.microsoft.com/office/drawing/2014/main" id="{85729CF8-B47D-FD2F-09B1-C05BCE089616}"/>
              </a:ext>
            </a:extLst>
          </p:cNvPr>
          <p:cNvSpPr txBox="1"/>
          <p:nvPr/>
        </p:nvSpPr>
        <p:spPr>
          <a:xfrm>
            <a:off x="334297" y="1402505"/>
            <a:ext cx="11857703" cy="1384995"/>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Genome sequencing is the process of determining the complete</a:t>
            </a:r>
          </a:p>
          <a:p>
            <a:r>
              <a:rPr lang="en-GB" sz="2800" dirty="0">
                <a:latin typeface="Arial" panose="020B0604020202020204" pitchFamily="34" charset="0"/>
                <a:cs typeface="Arial" panose="020B0604020202020204" pitchFamily="34" charset="0"/>
              </a:rPr>
              <a:t>DNA sequence of an organism’s genome, including all of its genes</a:t>
            </a:r>
          </a:p>
          <a:p>
            <a:r>
              <a:rPr lang="en-GB" sz="2800" dirty="0">
                <a:latin typeface="Arial" panose="020B0604020202020204" pitchFamily="34" charset="0"/>
                <a:cs typeface="Arial" panose="020B0604020202020204" pitchFamily="34" charset="0"/>
              </a:rPr>
              <a:t>and non-coding regions.</a:t>
            </a:r>
          </a:p>
        </p:txBody>
      </p:sp>
    </p:spTree>
    <p:extLst>
      <p:ext uri="{BB962C8B-B14F-4D97-AF65-F5344CB8AC3E}">
        <p14:creationId xmlns:p14="http://schemas.microsoft.com/office/powerpoint/2010/main" val="56167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20A5-F20D-516C-156A-4DAE4189DD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24741CB-58A0-F8D6-0358-FF63375971FA}"/>
              </a:ext>
            </a:extLst>
          </p:cNvPr>
          <p:cNvSpPr txBox="1"/>
          <p:nvPr/>
        </p:nvSpPr>
        <p:spPr>
          <a:xfrm>
            <a:off x="289522" y="360011"/>
            <a:ext cx="11344459"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Why do we need to sequence genomes?</a:t>
            </a:r>
          </a:p>
        </p:txBody>
      </p:sp>
      <p:sp>
        <p:nvSpPr>
          <p:cNvPr id="4" name="TextBox 3">
            <a:extLst>
              <a:ext uri="{FF2B5EF4-FFF2-40B4-BE49-F238E27FC236}">
                <a16:creationId xmlns:a16="http://schemas.microsoft.com/office/drawing/2014/main" id="{2714C7E7-28AD-F417-E9E7-97C2D1ED372C}"/>
              </a:ext>
            </a:extLst>
          </p:cNvPr>
          <p:cNvSpPr txBox="1"/>
          <p:nvPr/>
        </p:nvSpPr>
        <p:spPr>
          <a:xfrm>
            <a:off x="334297" y="1402505"/>
            <a:ext cx="11074601" cy="1815882"/>
          </a:xfrm>
          <a:prstGeom prst="rect">
            <a:avLst/>
          </a:prstGeom>
          <a:noFill/>
        </p:spPr>
        <p:txBody>
          <a:bodyPr wrap="square" rtlCol="0">
            <a:spAutoFit/>
          </a:bodyPr>
          <a:lstStyle/>
          <a:p>
            <a:pPr algn="just"/>
            <a:r>
              <a:rPr lang="en-GB" sz="2800" dirty="0">
                <a:latin typeface="Arial" panose="020B0604020202020204" pitchFamily="34" charset="0"/>
                <a:cs typeface="Arial" panose="020B0604020202020204" pitchFamily="34" charset="0"/>
              </a:rPr>
              <a:t>To understand the complete genetic blueprint of an organism, which helps in diagnosing diseases, advancing precision medicine, improving agriculture, studying evolution, and discovering new biological insights.</a:t>
            </a:r>
          </a:p>
        </p:txBody>
      </p:sp>
    </p:spTree>
    <p:extLst>
      <p:ext uri="{BB962C8B-B14F-4D97-AF65-F5344CB8AC3E}">
        <p14:creationId xmlns:p14="http://schemas.microsoft.com/office/powerpoint/2010/main" val="373839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C725-C993-0D17-AC31-568852CF10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ACCD9B-F488-203E-5E04-4C31368308EC}"/>
              </a:ext>
            </a:extLst>
          </p:cNvPr>
          <p:cNvSpPr txBox="1"/>
          <p:nvPr/>
        </p:nvSpPr>
        <p:spPr>
          <a:xfrm>
            <a:off x="289523" y="360011"/>
            <a:ext cx="7729062"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Applications of Genomics</a:t>
            </a:r>
          </a:p>
        </p:txBody>
      </p:sp>
      <p:sp>
        <p:nvSpPr>
          <p:cNvPr id="4" name="TextBox 3">
            <a:extLst>
              <a:ext uri="{FF2B5EF4-FFF2-40B4-BE49-F238E27FC236}">
                <a16:creationId xmlns:a16="http://schemas.microsoft.com/office/drawing/2014/main" id="{FCC1DC4D-2B89-5DA4-0F6E-2B7995F6F862}"/>
              </a:ext>
            </a:extLst>
          </p:cNvPr>
          <p:cNvSpPr txBox="1"/>
          <p:nvPr/>
        </p:nvSpPr>
        <p:spPr>
          <a:xfrm>
            <a:off x="334297" y="1402505"/>
            <a:ext cx="11857703" cy="3970318"/>
          </a:xfrm>
          <a:prstGeom prst="rect">
            <a:avLst/>
          </a:prstGeom>
          <a:noFill/>
        </p:spPr>
        <p:txBody>
          <a:bodyPr wrap="square" rtlCol="0">
            <a:spAutoFit/>
          </a:bodyPr>
          <a:lstStyle/>
          <a:p>
            <a:pPr marL="285750"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Healthcare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Personalized medicine: Tailoring treatments based on individual genetic profiles.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Disease diagnosis: Identifying genetic mutations linked to specific diseases.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Drug discovery: Identifying novel therapeutic targets.</a:t>
            </a:r>
          </a:p>
          <a:p>
            <a:pPr marL="285750"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Agriculture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Crop improvement: Developing disease-resistant and high-yield varieties.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Livestock breeding: Enhancing traits like productivity and disease resistance.</a:t>
            </a:r>
          </a:p>
          <a:p>
            <a:pPr marL="285750"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Environmental</a:t>
            </a:r>
            <a:r>
              <a:rPr lang="en-GB"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Science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Biodiversity conservation: Understanding genetic diversity in populations.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Bioremediation: Engineering microbes to clean pollutants.</a:t>
            </a:r>
          </a:p>
          <a:p>
            <a:pPr marL="285750"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Evolutionary</a:t>
            </a:r>
            <a:r>
              <a:rPr lang="en-GB"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Biology</a:t>
            </a:r>
          </a:p>
          <a:p>
            <a:r>
              <a:rPr lang="en-GB" dirty="0">
                <a:latin typeface="Arial" panose="020B0604020202020204" pitchFamily="34" charset="0"/>
                <a:cs typeface="Arial" panose="020B0604020202020204" pitchFamily="34" charset="0"/>
              </a:rPr>
              <a:t> 	Studying genetic variation and tracing species evolution.</a:t>
            </a:r>
          </a:p>
          <a:p>
            <a:pPr marL="285750"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Forensic</a:t>
            </a:r>
            <a:r>
              <a:rPr lang="en-GB"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Science</a:t>
            </a:r>
          </a:p>
          <a:p>
            <a:r>
              <a:rPr lang="en-GB" dirty="0">
                <a:latin typeface="Arial" panose="020B0604020202020204" pitchFamily="34" charset="0"/>
                <a:cs typeface="Arial" panose="020B0604020202020204" pitchFamily="34" charset="0"/>
              </a:rPr>
              <a:t>	DNA fingerprinting for crime scene investigation and identity verification.</a:t>
            </a:r>
          </a:p>
        </p:txBody>
      </p:sp>
    </p:spTree>
    <p:extLst>
      <p:ext uri="{BB962C8B-B14F-4D97-AF65-F5344CB8AC3E}">
        <p14:creationId xmlns:p14="http://schemas.microsoft.com/office/powerpoint/2010/main" val="2411961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22AAA-6686-BBCA-4EE7-F513CEFD07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C43FB1-9E8B-046E-746C-42198FC55258}"/>
              </a:ext>
            </a:extLst>
          </p:cNvPr>
          <p:cNvSpPr txBox="1"/>
          <p:nvPr/>
        </p:nvSpPr>
        <p:spPr>
          <a:xfrm>
            <a:off x="289522" y="360011"/>
            <a:ext cx="11119375" cy="1446550"/>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A Sample NGS Application: NGS is a</a:t>
            </a:r>
          </a:p>
          <a:p>
            <a:r>
              <a:rPr lang="en-GB" sz="4400" b="1" dirty="0">
                <a:latin typeface="Arial" panose="020B0604020202020204" pitchFamily="34" charset="0"/>
                <a:cs typeface="Arial" panose="020B0604020202020204" pitchFamily="34" charset="0"/>
              </a:rPr>
              <a:t>powerful tool for rare disease diagnosis</a:t>
            </a:r>
          </a:p>
        </p:txBody>
      </p:sp>
      <p:sp>
        <p:nvSpPr>
          <p:cNvPr id="5" name="TextBox 4">
            <a:extLst>
              <a:ext uri="{FF2B5EF4-FFF2-40B4-BE49-F238E27FC236}">
                <a16:creationId xmlns:a16="http://schemas.microsoft.com/office/drawing/2014/main" id="{F36D6C3A-E2DF-2A00-7DB2-B09849D3AF1B}"/>
              </a:ext>
            </a:extLst>
          </p:cNvPr>
          <p:cNvSpPr txBox="1"/>
          <p:nvPr/>
        </p:nvSpPr>
        <p:spPr>
          <a:xfrm>
            <a:off x="3046828" y="6397731"/>
            <a:ext cx="6098344" cy="369332"/>
          </a:xfrm>
          <a:prstGeom prst="rect">
            <a:avLst/>
          </a:prstGeom>
          <a:noFill/>
        </p:spPr>
        <p:txBody>
          <a:bodyPr wrap="square">
            <a:spAutoFit/>
          </a:bodyPr>
          <a:lstStyle/>
          <a:p>
            <a:r>
              <a:rPr lang="fr-FR" sz="1800" b="0" i="0" u="none" strike="noStrike" baseline="0" dirty="0">
                <a:solidFill>
                  <a:srgbClr val="000000"/>
                </a:solidFill>
                <a:latin typeface="ArialMT"/>
              </a:rPr>
              <a:t>source: </a:t>
            </a:r>
            <a:r>
              <a:rPr lang="fr-FR" sz="1800" b="0" i="0" u="none" strike="noStrike" baseline="0" dirty="0">
                <a:solidFill>
                  <a:srgbClr val="0563C2"/>
                </a:solidFill>
                <a:latin typeface="ArialMT"/>
              </a:rPr>
              <a:t>https://doi.org/10.1016/j.tig.2019.08.006</a:t>
            </a:r>
            <a:endParaRPr lang="en-GB" dirty="0"/>
          </a:p>
        </p:txBody>
      </p:sp>
      <p:pic>
        <p:nvPicPr>
          <p:cNvPr id="9" name="Picture 8">
            <a:extLst>
              <a:ext uri="{FF2B5EF4-FFF2-40B4-BE49-F238E27FC236}">
                <a16:creationId xmlns:a16="http://schemas.microsoft.com/office/drawing/2014/main" id="{5359C7A6-3A3B-0419-CB60-60505BBA8C7D}"/>
              </a:ext>
            </a:extLst>
          </p:cNvPr>
          <p:cNvPicPr>
            <a:picLocks noChangeAspect="1"/>
          </p:cNvPicPr>
          <p:nvPr/>
        </p:nvPicPr>
        <p:blipFill>
          <a:blip r:embed="rId2"/>
          <a:stretch>
            <a:fillRect/>
          </a:stretch>
        </p:blipFill>
        <p:spPr>
          <a:xfrm>
            <a:off x="1276623" y="1793168"/>
            <a:ext cx="9145172" cy="4604563"/>
          </a:xfrm>
          <a:prstGeom prst="rect">
            <a:avLst/>
          </a:prstGeom>
        </p:spPr>
      </p:pic>
    </p:spTree>
    <p:extLst>
      <p:ext uri="{BB962C8B-B14F-4D97-AF65-F5344CB8AC3E}">
        <p14:creationId xmlns:p14="http://schemas.microsoft.com/office/powerpoint/2010/main" val="398719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4234C-7578-44E6-BF1B-D4DAAFC53D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82A58E2-56C7-3E83-9F56-81A578E6A0DA}"/>
              </a:ext>
            </a:extLst>
          </p:cNvPr>
          <p:cNvSpPr txBox="1"/>
          <p:nvPr/>
        </p:nvSpPr>
        <p:spPr>
          <a:xfrm>
            <a:off x="0" y="148995"/>
            <a:ext cx="11857702" cy="707886"/>
          </a:xfrm>
          <a:prstGeom prst="rect">
            <a:avLst/>
          </a:prstGeom>
          <a:noFill/>
        </p:spPr>
        <p:txBody>
          <a:bodyPr wrap="square" rtlCol="0">
            <a:spAutoFit/>
          </a:bodyPr>
          <a:lstStyle/>
          <a:p>
            <a:r>
              <a:rPr lang="en-GB" sz="4000" b="1" dirty="0">
                <a:latin typeface="Arial" panose="020B0604020202020204" pitchFamily="34" charset="0"/>
                <a:cs typeface="Arial" panose="020B0604020202020204" pitchFamily="34" charset="0"/>
              </a:rPr>
              <a:t>Types of genome sequencing technologies</a:t>
            </a:r>
          </a:p>
        </p:txBody>
      </p:sp>
      <p:sp>
        <p:nvSpPr>
          <p:cNvPr id="4" name="TextBox 3">
            <a:extLst>
              <a:ext uri="{FF2B5EF4-FFF2-40B4-BE49-F238E27FC236}">
                <a16:creationId xmlns:a16="http://schemas.microsoft.com/office/drawing/2014/main" id="{A2A99F9A-D6F1-65BC-8471-4B2FDC0C648E}"/>
              </a:ext>
            </a:extLst>
          </p:cNvPr>
          <p:cNvSpPr txBox="1"/>
          <p:nvPr/>
        </p:nvSpPr>
        <p:spPr>
          <a:xfrm>
            <a:off x="334297" y="1402505"/>
            <a:ext cx="11857703" cy="4093428"/>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1. First-Generation Sequencing</a:t>
            </a:r>
          </a:p>
          <a:p>
            <a:r>
              <a:rPr lang="en-GB" sz="2000" dirty="0">
                <a:latin typeface="Arial" panose="020B0604020202020204" pitchFamily="34" charset="0"/>
                <a:cs typeface="Arial" panose="020B0604020202020204" pitchFamily="34" charset="0"/>
              </a:rPr>
              <a:t>	Sanger Sequencing: The original DNA sequencing method, accurate but limited in scale.</a:t>
            </a:r>
          </a:p>
          <a:p>
            <a:r>
              <a:rPr lang="en-GB" sz="2000" b="1" dirty="0">
                <a:latin typeface="Arial" panose="020B0604020202020204" pitchFamily="34" charset="0"/>
                <a:cs typeface="Arial" panose="020B0604020202020204" pitchFamily="34" charset="0"/>
              </a:rPr>
              <a:t>2. Next-Generation Sequencing (NGS)</a:t>
            </a:r>
          </a:p>
          <a:p>
            <a:pPr marL="800100" lvl="1"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High-throughput sequencing methods, capable of sequencing millions of DNA fragments in parallel.</a:t>
            </a:r>
          </a:p>
          <a:p>
            <a:pPr marL="800100" lvl="1"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Examples:</a:t>
            </a:r>
          </a:p>
          <a:p>
            <a:pPr marL="1257300" lvl="2"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Illumina sequencing</a:t>
            </a:r>
          </a:p>
          <a:p>
            <a:pPr marL="1257300" lvl="2"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Ion Torrent sequencing</a:t>
            </a:r>
          </a:p>
          <a:p>
            <a:r>
              <a:rPr lang="en-GB" sz="2000" b="1" dirty="0">
                <a:latin typeface="Arial" panose="020B0604020202020204" pitchFamily="34" charset="0"/>
                <a:cs typeface="Arial" panose="020B0604020202020204" pitchFamily="34" charset="0"/>
              </a:rPr>
              <a:t>3. Third-Generation Sequencing</a:t>
            </a:r>
          </a:p>
          <a:p>
            <a:pPr marL="800100" lvl="1"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Single-molecule sequencing, which reads longer DNA fragments.</a:t>
            </a:r>
          </a:p>
          <a:p>
            <a:pPr marL="800100" lvl="1"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Examples:</a:t>
            </a:r>
          </a:p>
          <a:p>
            <a:pPr marL="1257300" lvl="2"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PacBio (SMRT sequencing)</a:t>
            </a:r>
          </a:p>
          <a:p>
            <a:pPr marL="1257300" lvl="2"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Oxford Nanopore sequencing</a:t>
            </a:r>
          </a:p>
        </p:txBody>
      </p:sp>
    </p:spTree>
    <p:extLst>
      <p:ext uri="{BB962C8B-B14F-4D97-AF65-F5344CB8AC3E}">
        <p14:creationId xmlns:p14="http://schemas.microsoft.com/office/powerpoint/2010/main" val="57646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3AE0D-7DBA-D0DF-5BFE-313EC71804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7CA542-B2D8-4AC6-6345-69D8666194DF}"/>
              </a:ext>
            </a:extLst>
          </p:cNvPr>
          <p:cNvSpPr txBox="1"/>
          <p:nvPr/>
        </p:nvSpPr>
        <p:spPr>
          <a:xfrm>
            <a:off x="0" y="148995"/>
            <a:ext cx="11857702" cy="707886"/>
          </a:xfrm>
          <a:prstGeom prst="rect">
            <a:avLst/>
          </a:prstGeom>
          <a:noFill/>
        </p:spPr>
        <p:txBody>
          <a:bodyPr wrap="square" rtlCol="0">
            <a:spAutoFit/>
          </a:bodyPr>
          <a:lstStyle/>
          <a:p>
            <a:r>
              <a:rPr lang="en-GB" sz="4000" b="1" dirty="0">
                <a:latin typeface="Arial" panose="020B0604020202020204" pitchFamily="34" charset="0"/>
                <a:cs typeface="Arial" panose="020B0604020202020204" pitchFamily="34" charset="0"/>
              </a:rPr>
              <a:t>Types of genome sequencing technologies</a:t>
            </a:r>
          </a:p>
        </p:txBody>
      </p:sp>
      <p:pic>
        <p:nvPicPr>
          <p:cNvPr id="5" name="Picture 4">
            <a:extLst>
              <a:ext uri="{FF2B5EF4-FFF2-40B4-BE49-F238E27FC236}">
                <a16:creationId xmlns:a16="http://schemas.microsoft.com/office/drawing/2014/main" id="{566F0A9C-9877-2D19-E9B0-DF8CFD944275}"/>
              </a:ext>
            </a:extLst>
          </p:cNvPr>
          <p:cNvPicPr>
            <a:picLocks noChangeAspect="1"/>
          </p:cNvPicPr>
          <p:nvPr/>
        </p:nvPicPr>
        <p:blipFill>
          <a:blip r:embed="rId2"/>
          <a:stretch>
            <a:fillRect/>
          </a:stretch>
        </p:blipFill>
        <p:spPr>
          <a:xfrm>
            <a:off x="1534056" y="1141477"/>
            <a:ext cx="8865756" cy="4344923"/>
          </a:xfrm>
          <a:prstGeom prst="rect">
            <a:avLst/>
          </a:prstGeom>
        </p:spPr>
      </p:pic>
      <p:sp>
        <p:nvSpPr>
          <p:cNvPr id="7" name="TextBox 6">
            <a:extLst>
              <a:ext uri="{FF2B5EF4-FFF2-40B4-BE49-F238E27FC236}">
                <a16:creationId xmlns:a16="http://schemas.microsoft.com/office/drawing/2014/main" id="{A07B655C-B92C-904C-AC0F-373E23B4F77E}"/>
              </a:ext>
            </a:extLst>
          </p:cNvPr>
          <p:cNvSpPr txBox="1"/>
          <p:nvPr/>
        </p:nvSpPr>
        <p:spPr>
          <a:xfrm>
            <a:off x="2744643" y="6339673"/>
            <a:ext cx="7655169" cy="307777"/>
          </a:xfrm>
          <a:prstGeom prst="rect">
            <a:avLst/>
          </a:prstGeom>
          <a:noFill/>
        </p:spPr>
        <p:txBody>
          <a:bodyPr wrap="square">
            <a:spAutoFit/>
          </a:bodyPr>
          <a:lstStyle/>
          <a:p>
            <a:r>
              <a:rPr lang="en-GB" sz="1400" b="0" i="0" u="none" strike="noStrike" baseline="0" dirty="0">
                <a:latin typeface="Calibri" panose="020F0502020204030204" pitchFamily="34" charset="0"/>
              </a:rPr>
              <a:t>https://www.pacb.com/blog/the-evolution-of-dna-sequencing-tools/</a:t>
            </a:r>
            <a:endParaRPr lang="en-GB" sz="1400" dirty="0"/>
          </a:p>
        </p:txBody>
      </p:sp>
    </p:spTree>
    <p:extLst>
      <p:ext uri="{BB962C8B-B14F-4D97-AF65-F5344CB8AC3E}">
        <p14:creationId xmlns:p14="http://schemas.microsoft.com/office/powerpoint/2010/main" val="263316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4C7FD-4DE8-416E-B83D-72D2C6C0C1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8DC154-32BF-7BD4-767F-7EAA20CFCD15}"/>
              </a:ext>
            </a:extLst>
          </p:cNvPr>
          <p:cNvSpPr txBox="1"/>
          <p:nvPr/>
        </p:nvSpPr>
        <p:spPr>
          <a:xfrm>
            <a:off x="0" y="148995"/>
            <a:ext cx="11857702" cy="707886"/>
          </a:xfrm>
          <a:prstGeom prst="rect">
            <a:avLst/>
          </a:prstGeom>
          <a:noFill/>
        </p:spPr>
        <p:txBody>
          <a:bodyPr wrap="square" rtlCol="0">
            <a:spAutoFit/>
          </a:bodyPr>
          <a:lstStyle/>
          <a:p>
            <a:r>
              <a:rPr lang="en-GB" sz="4000" b="1" dirty="0">
                <a:latin typeface="Arial" panose="020B0604020202020204" pitchFamily="34" charset="0"/>
                <a:cs typeface="Arial" panose="020B0604020202020204" pitchFamily="34" charset="0"/>
              </a:rPr>
              <a:t>Evolution of sequencing technologies</a:t>
            </a:r>
          </a:p>
        </p:txBody>
      </p:sp>
      <p:sp>
        <p:nvSpPr>
          <p:cNvPr id="7" name="TextBox 6">
            <a:extLst>
              <a:ext uri="{FF2B5EF4-FFF2-40B4-BE49-F238E27FC236}">
                <a16:creationId xmlns:a16="http://schemas.microsoft.com/office/drawing/2014/main" id="{DA5C072B-FEF0-D5E9-4F17-3FA89E6AE20F}"/>
              </a:ext>
            </a:extLst>
          </p:cNvPr>
          <p:cNvSpPr txBox="1"/>
          <p:nvPr/>
        </p:nvSpPr>
        <p:spPr>
          <a:xfrm>
            <a:off x="5572250" y="6550223"/>
            <a:ext cx="1938764" cy="307777"/>
          </a:xfrm>
          <a:prstGeom prst="rect">
            <a:avLst/>
          </a:prstGeom>
          <a:noFill/>
        </p:spPr>
        <p:txBody>
          <a:bodyPr wrap="square">
            <a:spAutoFit/>
          </a:bodyPr>
          <a:lstStyle/>
          <a:p>
            <a:r>
              <a:rPr lang="en-GB" sz="1400" dirty="0"/>
              <a:t>Satam </a:t>
            </a:r>
            <a:r>
              <a:rPr lang="en-GB" sz="1400" i="1" dirty="0"/>
              <a:t>et al</a:t>
            </a:r>
            <a:r>
              <a:rPr lang="en-GB" sz="1400" dirty="0"/>
              <a:t>, 2023</a:t>
            </a:r>
          </a:p>
        </p:txBody>
      </p:sp>
      <p:pic>
        <p:nvPicPr>
          <p:cNvPr id="8" name="Picture 7">
            <a:extLst>
              <a:ext uri="{FF2B5EF4-FFF2-40B4-BE49-F238E27FC236}">
                <a16:creationId xmlns:a16="http://schemas.microsoft.com/office/drawing/2014/main" id="{61B63A61-38B4-E893-EA06-370ED1D0D48C}"/>
              </a:ext>
            </a:extLst>
          </p:cNvPr>
          <p:cNvPicPr>
            <a:picLocks noChangeAspect="1"/>
          </p:cNvPicPr>
          <p:nvPr/>
        </p:nvPicPr>
        <p:blipFill>
          <a:blip r:embed="rId2"/>
          <a:stretch>
            <a:fillRect/>
          </a:stretch>
        </p:blipFill>
        <p:spPr>
          <a:xfrm>
            <a:off x="2179358" y="1181534"/>
            <a:ext cx="7428876" cy="5397136"/>
          </a:xfrm>
          <a:prstGeom prst="rect">
            <a:avLst/>
          </a:prstGeom>
        </p:spPr>
      </p:pic>
    </p:spTree>
    <p:extLst>
      <p:ext uri="{BB962C8B-B14F-4D97-AF65-F5344CB8AC3E}">
        <p14:creationId xmlns:p14="http://schemas.microsoft.com/office/powerpoint/2010/main" val="311478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0EBC-589D-A0C6-26F0-DAC861879F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6DE9A3-5EDD-3CE3-17F6-2BF47B93EECA}"/>
              </a:ext>
            </a:extLst>
          </p:cNvPr>
          <p:cNvSpPr txBox="1"/>
          <p:nvPr/>
        </p:nvSpPr>
        <p:spPr>
          <a:xfrm>
            <a:off x="289523" y="360011"/>
            <a:ext cx="9557862"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Sanger Sequencing: Basic steps</a:t>
            </a:r>
          </a:p>
        </p:txBody>
      </p:sp>
      <p:sp>
        <p:nvSpPr>
          <p:cNvPr id="4" name="TextBox 3">
            <a:extLst>
              <a:ext uri="{FF2B5EF4-FFF2-40B4-BE49-F238E27FC236}">
                <a16:creationId xmlns:a16="http://schemas.microsoft.com/office/drawing/2014/main" id="{F5DB1846-38ED-DE95-A2E4-1B89232C84DF}"/>
              </a:ext>
            </a:extLst>
          </p:cNvPr>
          <p:cNvSpPr txBox="1"/>
          <p:nvPr/>
        </p:nvSpPr>
        <p:spPr>
          <a:xfrm>
            <a:off x="953278" y="5341459"/>
            <a:ext cx="10947992" cy="1015663"/>
          </a:xfrm>
          <a:prstGeom prst="rect">
            <a:avLst/>
          </a:prstGeom>
          <a:noFill/>
        </p:spPr>
        <p:txBody>
          <a:bodyPr wrap="square" rtlCol="0">
            <a:spAutoFit/>
          </a:bodyPr>
          <a:lstStyle/>
          <a:p>
            <a:r>
              <a:rPr lang="en-GB" sz="2000" dirty="0" err="1">
                <a:latin typeface="Arial" panose="020B0604020202020204" pitchFamily="34" charset="0"/>
                <a:cs typeface="Arial" panose="020B0604020202020204" pitchFamily="34" charset="0"/>
              </a:rPr>
              <a:t>ddNTPs</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Dideoxynucleotide</a:t>
            </a:r>
            <a:r>
              <a:rPr lang="en-GB" sz="2000" dirty="0">
                <a:latin typeface="Arial" panose="020B0604020202020204" pitchFamily="34" charset="0"/>
                <a:cs typeface="Arial" panose="020B0604020202020204" pitchFamily="34" charset="0"/>
              </a:rPr>
              <a:t> Triphosphates):</a:t>
            </a:r>
          </a:p>
          <a:p>
            <a:r>
              <a:rPr lang="en-GB" sz="2000" dirty="0">
                <a:latin typeface="Arial" panose="020B0604020202020204" pitchFamily="34" charset="0"/>
                <a:cs typeface="Arial" panose="020B0604020202020204" pitchFamily="34" charset="0"/>
              </a:rPr>
              <a:t>Modified nucleotides used in Sanger sequencing that lack a 3' hydroxyl group, causing DNA</a:t>
            </a:r>
          </a:p>
          <a:p>
            <a:r>
              <a:rPr lang="en-GB" sz="2000" dirty="0">
                <a:latin typeface="Arial" panose="020B0604020202020204" pitchFamily="34" charset="0"/>
                <a:cs typeface="Arial" panose="020B0604020202020204" pitchFamily="34" charset="0"/>
              </a:rPr>
              <a:t>synthesis to stop when incorporated, resulting in fragment termination.</a:t>
            </a:r>
          </a:p>
        </p:txBody>
      </p:sp>
      <p:pic>
        <p:nvPicPr>
          <p:cNvPr id="5" name="Picture 4">
            <a:extLst>
              <a:ext uri="{FF2B5EF4-FFF2-40B4-BE49-F238E27FC236}">
                <a16:creationId xmlns:a16="http://schemas.microsoft.com/office/drawing/2014/main" id="{F845A2D9-B3BF-1AFB-42AB-19BF934C1A62}"/>
              </a:ext>
            </a:extLst>
          </p:cNvPr>
          <p:cNvPicPr>
            <a:picLocks noChangeAspect="1"/>
          </p:cNvPicPr>
          <p:nvPr/>
        </p:nvPicPr>
        <p:blipFill>
          <a:blip r:embed="rId2"/>
          <a:stretch>
            <a:fillRect/>
          </a:stretch>
        </p:blipFill>
        <p:spPr>
          <a:xfrm>
            <a:off x="0" y="1685552"/>
            <a:ext cx="12192000" cy="3486896"/>
          </a:xfrm>
          <a:prstGeom prst="rect">
            <a:avLst/>
          </a:prstGeom>
        </p:spPr>
      </p:pic>
    </p:spTree>
    <p:extLst>
      <p:ext uri="{BB962C8B-B14F-4D97-AF65-F5344CB8AC3E}">
        <p14:creationId xmlns:p14="http://schemas.microsoft.com/office/powerpoint/2010/main" val="389473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E3FC-3C54-214C-4DD8-5F269CD294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86603F-2AFA-DF6B-0B55-DC7A846B11F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Sanger Sequencing (demo)</a:t>
            </a:r>
          </a:p>
        </p:txBody>
      </p:sp>
      <p:pic>
        <p:nvPicPr>
          <p:cNvPr id="2" name="Online Media 1" title="What Is Sanger Sequencing?">
            <a:hlinkClick r:id="" action="ppaction://media"/>
            <a:extLst>
              <a:ext uri="{FF2B5EF4-FFF2-40B4-BE49-F238E27FC236}">
                <a16:creationId xmlns:a16="http://schemas.microsoft.com/office/drawing/2014/main" id="{AF70546C-F443-182E-779B-659001332885}"/>
              </a:ext>
            </a:extLst>
          </p:cNvPr>
          <p:cNvPicPr>
            <a:picLocks noRot="1" noChangeAspect="1"/>
          </p:cNvPicPr>
          <p:nvPr>
            <a:videoFile r:link="rId1"/>
          </p:nvPr>
        </p:nvPicPr>
        <p:blipFill>
          <a:blip r:embed="rId3"/>
          <a:stretch>
            <a:fillRect/>
          </a:stretch>
        </p:blipFill>
        <p:spPr>
          <a:xfrm>
            <a:off x="2245258" y="1606169"/>
            <a:ext cx="7701483" cy="4351338"/>
          </a:xfrm>
          <a:prstGeom prst="rect">
            <a:avLst/>
          </a:prstGeom>
          <a:noFill/>
        </p:spPr>
      </p:pic>
      <p:sp>
        <p:nvSpPr>
          <p:cNvPr id="6" name="TextBox 5">
            <a:extLst>
              <a:ext uri="{FF2B5EF4-FFF2-40B4-BE49-F238E27FC236}">
                <a16:creationId xmlns:a16="http://schemas.microsoft.com/office/drawing/2014/main" id="{06799F4C-19FA-1425-CB0E-5C59C6D03564}"/>
              </a:ext>
            </a:extLst>
          </p:cNvPr>
          <p:cNvSpPr txBox="1"/>
          <p:nvPr/>
        </p:nvSpPr>
        <p:spPr>
          <a:xfrm>
            <a:off x="3531870" y="6308209"/>
            <a:ext cx="6094476" cy="369332"/>
          </a:xfrm>
          <a:prstGeom prst="rect">
            <a:avLst/>
          </a:prstGeom>
          <a:noFill/>
        </p:spPr>
        <p:txBody>
          <a:bodyPr wrap="square">
            <a:spAutoFit/>
          </a:bodyPr>
          <a:lstStyle/>
          <a:p>
            <a:r>
              <a:rPr lang="en-GB" dirty="0"/>
              <a:t>https://www.youtube.com/watch?v=dVRB4CaLizc</a:t>
            </a:r>
          </a:p>
        </p:txBody>
      </p:sp>
    </p:spTree>
    <p:extLst>
      <p:ext uri="{BB962C8B-B14F-4D97-AF65-F5344CB8AC3E}">
        <p14:creationId xmlns:p14="http://schemas.microsoft.com/office/powerpoint/2010/main" val="16221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67C4-63D0-DE23-C2DB-B3B2213DE9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A13460-F77D-A71F-1D28-17284DB1E0A3}"/>
              </a:ext>
            </a:extLst>
          </p:cNvPr>
          <p:cNvSpPr txBox="1"/>
          <p:nvPr/>
        </p:nvSpPr>
        <p:spPr>
          <a:xfrm>
            <a:off x="176981" y="78658"/>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Outline Day 3</a:t>
            </a:r>
          </a:p>
        </p:txBody>
      </p:sp>
      <p:sp>
        <p:nvSpPr>
          <p:cNvPr id="4" name="TextBox 3">
            <a:extLst>
              <a:ext uri="{FF2B5EF4-FFF2-40B4-BE49-F238E27FC236}">
                <a16:creationId xmlns:a16="http://schemas.microsoft.com/office/drawing/2014/main" id="{B9A499F8-C9B8-2888-A910-9BB25328D404}"/>
              </a:ext>
            </a:extLst>
          </p:cNvPr>
          <p:cNvSpPr txBox="1"/>
          <p:nvPr/>
        </p:nvSpPr>
        <p:spPr>
          <a:xfrm>
            <a:off x="157316" y="910135"/>
            <a:ext cx="11857703" cy="4247317"/>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Genomics, Metagenomics and Transcriptomics</a:t>
            </a:r>
          </a:p>
          <a:p>
            <a:pPr marL="742950" lvl="1"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Morning (9-12 pm):</a:t>
            </a:r>
          </a:p>
          <a:p>
            <a:pPr marL="1200150" lvl="2"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Introduction to Genomics and Metagenomics:</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Introduction to Genomics</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Genome sequencing (Sanger, NextGen, </a:t>
            </a:r>
            <a:r>
              <a:rPr lang="en-GB" dirty="0" err="1">
                <a:latin typeface="Arial" panose="020B0604020202020204" pitchFamily="34" charset="0"/>
                <a:cs typeface="Arial" panose="020B0604020202020204" pitchFamily="34" charset="0"/>
              </a:rPr>
              <a:t>ThirdGen</a:t>
            </a:r>
            <a:r>
              <a:rPr lang="en-GB" dirty="0">
                <a:latin typeface="Arial" panose="020B0604020202020204" pitchFamily="34" charset="0"/>
                <a:cs typeface="Arial" panose="020B0604020202020204" pitchFamily="34" charset="0"/>
              </a:rPr>
              <a:t>) technologies.</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Introduction to Metagenomics</a:t>
            </a:r>
          </a:p>
          <a:p>
            <a:pPr marL="1200150" lvl="2"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Practical Session:</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Exploring NCBI Genome Data Viewer, Accessing Genomic and </a:t>
            </a:r>
            <a:r>
              <a:rPr lang="en-GB" dirty="0" err="1">
                <a:latin typeface="Arial" panose="020B0604020202020204" pitchFamily="34" charset="0"/>
                <a:cs typeface="Arial" panose="020B0604020202020204" pitchFamily="34" charset="0"/>
              </a:rPr>
              <a:t>MGnify</a:t>
            </a:r>
            <a:r>
              <a:rPr lang="en-GB" dirty="0">
                <a:latin typeface="Arial" panose="020B0604020202020204" pitchFamily="34" charset="0"/>
                <a:cs typeface="Arial" panose="020B0604020202020204" pitchFamily="34" charset="0"/>
              </a:rPr>
              <a:t> Metagenomic Data, and </a:t>
            </a:r>
            <a:r>
              <a:rPr lang="en-GB" dirty="0" err="1">
                <a:latin typeface="Arial" panose="020B0604020202020204" pitchFamily="34" charset="0"/>
                <a:cs typeface="Arial" panose="020B0604020202020204" pitchFamily="34" charset="0"/>
              </a:rPr>
              <a:t>Analyzing</a:t>
            </a:r>
            <a:r>
              <a:rPr lang="en-GB" dirty="0">
                <a:latin typeface="Arial" panose="020B0604020202020204" pitchFamily="34" charset="0"/>
                <a:cs typeface="Arial" panose="020B0604020202020204" pitchFamily="34" charset="0"/>
              </a:rPr>
              <a:t> with </a:t>
            </a:r>
            <a:r>
              <a:rPr lang="en-GB" dirty="0" err="1">
                <a:latin typeface="Arial" panose="020B0604020202020204" pitchFamily="34" charset="0"/>
                <a:cs typeface="Arial" panose="020B0604020202020204" pitchFamily="34" charset="0"/>
              </a:rPr>
              <a:t>Biopython</a:t>
            </a:r>
            <a:endParaRPr lang="en-GB"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Afternoon (2-5 pm):</a:t>
            </a:r>
          </a:p>
          <a:p>
            <a:pPr marL="1200150" lvl="2"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Introduction to Transcriptomics:</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RNA sequencing and transcriptome analysis.</a:t>
            </a:r>
          </a:p>
          <a:p>
            <a:pPr marL="1657350" lvl="3" indent="-285750">
              <a:buFont typeface="Arial" panose="020B0604020202020204" pitchFamily="34" charset="0"/>
              <a:buChar char="•"/>
            </a:pPr>
            <a:r>
              <a:rPr lang="en-GB" dirty="0">
                <a:latin typeface="Arial" panose="020B0604020202020204" pitchFamily="34" charset="0"/>
                <a:cs typeface="Arial" panose="020B0604020202020204" pitchFamily="34" charset="0"/>
              </a:rPr>
              <a:t>Expression profiling and differential expression analysis.</a:t>
            </a:r>
          </a:p>
          <a:p>
            <a:pPr marL="1200150" lvl="2" indent="-285750">
              <a:buFont typeface="Wingdings" panose="05000000000000000000" pitchFamily="2" charset="2"/>
              <a:buChar char="§"/>
            </a:pPr>
            <a:r>
              <a:rPr lang="en-GB" b="1" dirty="0">
                <a:latin typeface="Arial" panose="020B0604020202020204" pitchFamily="34" charset="0"/>
                <a:cs typeface="Arial" panose="020B0604020202020204" pitchFamily="34" charset="0"/>
              </a:rPr>
              <a:t>Practical Session:</a:t>
            </a:r>
          </a:p>
          <a:p>
            <a:pPr lvl="2"/>
            <a:r>
              <a:rPr lang="en-GB" b="1"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Analyze</a:t>
            </a:r>
            <a:r>
              <a:rPr lang="en-GB" dirty="0">
                <a:latin typeface="Arial" panose="020B0604020202020204" pitchFamily="34" charset="0"/>
                <a:cs typeface="Arial" panose="020B0604020202020204" pitchFamily="34" charset="0"/>
              </a:rPr>
              <a:t> RNA-</a:t>
            </a:r>
            <a:r>
              <a:rPr lang="en-GB" dirty="0" err="1">
                <a:latin typeface="Arial" panose="020B0604020202020204" pitchFamily="34" charset="0"/>
                <a:cs typeface="Arial" panose="020B0604020202020204" pitchFamily="34" charset="0"/>
              </a:rPr>
              <a:t>seq</a:t>
            </a:r>
            <a:r>
              <a:rPr lang="en-GB" dirty="0">
                <a:latin typeface="Arial" panose="020B0604020202020204" pitchFamily="34" charset="0"/>
                <a:cs typeface="Arial" panose="020B0604020202020204" pitchFamily="34" charset="0"/>
              </a:rPr>
              <a:t> data using python</a:t>
            </a:r>
          </a:p>
        </p:txBody>
      </p:sp>
    </p:spTree>
    <p:extLst>
      <p:ext uri="{BB962C8B-B14F-4D97-AF65-F5344CB8AC3E}">
        <p14:creationId xmlns:p14="http://schemas.microsoft.com/office/powerpoint/2010/main" val="377582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1EE4E-8CC4-4AB9-5CAB-5FAE3C5926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06FB50-4E42-5715-B269-959ECE6AEF94}"/>
              </a:ext>
            </a:extLst>
          </p:cNvPr>
          <p:cNvSpPr txBox="1"/>
          <p:nvPr/>
        </p:nvSpPr>
        <p:spPr>
          <a:xfrm>
            <a:off x="289523" y="360011"/>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How NGS Works?</a:t>
            </a:r>
          </a:p>
        </p:txBody>
      </p:sp>
      <p:sp>
        <p:nvSpPr>
          <p:cNvPr id="4" name="TextBox 3">
            <a:extLst>
              <a:ext uri="{FF2B5EF4-FFF2-40B4-BE49-F238E27FC236}">
                <a16:creationId xmlns:a16="http://schemas.microsoft.com/office/drawing/2014/main" id="{8D0B1977-4C88-73CA-D2F0-EAD8631910D0}"/>
              </a:ext>
            </a:extLst>
          </p:cNvPr>
          <p:cNvSpPr txBox="1"/>
          <p:nvPr/>
        </p:nvSpPr>
        <p:spPr>
          <a:xfrm>
            <a:off x="302214" y="1402505"/>
            <a:ext cx="4033284" cy="4093428"/>
          </a:xfrm>
          <a:prstGeom prst="rect">
            <a:avLst/>
          </a:prstGeom>
          <a:noFill/>
        </p:spPr>
        <p:txBody>
          <a:bodyPr wrap="square" rtlCol="0">
            <a:spAutoFit/>
          </a:bodyPr>
          <a:lstStyle/>
          <a:p>
            <a:pPr marL="457200" indent="-457200">
              <a:buFont typeface="+mj-lt"/>
              <a:buAutoNum type="arabicPeriod"/>
            </a:pPr>
            <a:r>
              <a:rPr lang="en-GB" sz="2000" b="1" dirty="0">
                <a:latin typeface="Arial" panose="020B0604020202020204" pitchFamily="34" charset="0"/>
                <a:cs typeface="Arial" panose="020B0604020202020204" pitchFamily="34" charset="0"/>
              </a:rPr>
              <a:t>DNA Extraction</a:t>
            </a:r>
            <a:r>
              <a:rPr lang="en-GB" sz="2000" dirty="0">
                <a:latin typeface="Arial" panose="020B0604020202020204" pitchFamily="34" charset="0"/>
                <a:cs typeface="Arial" panose="020B0604020202020204" pitchFamily="34" charset="0"/>
              </a:rPr>
              <a:t>: Isolate DNA from cells.</a:t>
            </a:r>
          </a:p>
          <a:p>
            <a:pPr marL="457200" indent="-457200">
              <a:buFont typeface="+mj-lt"/>
              <a:buAutoNum type="arabicPeriod"/>
            </a:pPr>
            <a:r>
              <a:rPr lang="en-GB" sz="2000" b="1" dirty="0">
                <a:latin typeface="Arial" panose="020B0604020202020204" pitchFamily="34" charset="0"/>
                <a:cs typeface="Arial" panose="020B0604020202020204" pitchFamily="34" charset="0"/>
              </a:rPr>
              <a:t>Fragmentation</a:t>
            </a:r>
            <a:r>
              <a:rPr lang="en-GB" sz="2000" dirty="0">
                <a:latin typeface="Arial" panose="020B0604020202020204" pitchFamily="34" charset="0"/>
                <a:cs typeface="Arial" panose="020B0604020202020204" pitchFamily="34" charset="0"/>
              </a:rPr>
              <a:t>: Break the DNA into smaller pieces.</a:t>
            </a:r>
          </a:p>
          <a:p>
            <a:pPr marL="457200" indent="-457200">
              <a:buFont typeface="+mj-lt"/>
              <a:buAutoNum type="arabicPeriod"/>
            </a:pPr>
            <a:r>
              <a:rPr lang="en-GB" sz="2000" b="1" dirty="0">
                <a:latin typeface="Arial" panose="020B0604020202020204" pitchFamily="34" charset="0"/>
                <a:cs typeface="Arial" panose="020B0604020202020204" pitchFamily="34" charset="0"/>
              </a:rPr>
              <a:t>Sequencing</a:t>
            </a:r>
            <a:r>
              <a:rPr lang="en-GB" sz="2000" dirty="0">
                <a:latin typeface="Arial" panose="020B0604020202020204" pitchFamily="34" charset="0"/>
                <a:cs typeface="Arial" panose="020B0604020202020204" pitchFamily="34" charset="0"/>
              </a:rPr>
              <a:t>: Use technologies e.g., Illumina) to read the DNA fragments.</a:t>
            </a:r>
          </a:p>
          <a:p>
            <a:pPr marL="457200" indent="-457200">
              <a:buFont typeface="+mj-lt"/>
              <a:buAutoNum type="arabicPeriod"/>
            </a:pPr>
            <a:r>
              <a:rPr lang="en-GB" sz="2000" b="1" dirty="0">
                <a:latin typeface="Arial" panose="020B0604020202020204" pitchFamily="34" charset="0"/>
                <a:cs typeface="Arial" panose="020B0604020202020204" pitchFamily="34" charset="0"/>
              </a:rPr>
              <a:t>Analysis</a:t>
            </a:r>
            <a:r>
              <a:rPr lang="en-GB" sz="2000" dirty="0">
                <a:latin typeface="Arial" panose="020B0604020202020204" pitchFamily="34" charset="0"/>
                <a:cs typeface="Arial" panose="020B0604020202020204" pitchFamily="34" charset="0"/>
              </a:rPr>
              <a:t>:</a:t>
            </a:r>
          </a:p>
          <a:p>
            <a:pPr marL="800100" lvl="1" indent="-342900">
              <a:buFont typeface="Arial" panose="020B0604020202020204" pitchFamily="34" charset="0"/>
              <a:buChar char="•"/>
            </a:pPr>
            <a:r>
              <a:rPr lang="en-GB" sz="2000" b="1" dirty="0">
                <a:latin typeface="Arial" panose="020B0604020202020204" pitchFamily="34" charset="0"/>
                <a:cs typeface="Arial" panose="020B0604020202020204" pitchFamily="34" charset="0"/>
              </a:rPr>
              <a:t>Assembly</a:t>
            </a:r>
            <a:r>
              <a:rPr lang="en-GB" sz="2000" dirty="0">
                <a:latin typeface="Arial" panose="020B0604020202020204" pitchFamily="34" charset="0"/>
                <a:cs typeface="Arial" panose="020B0604020202020204" pitchFamily="34" charset="0"/>
              </a:rPr>
              <a:t>: Combine the fragments to reconstruct the entire genome.</a:t>
            </a:r>
          </a:p>
          <a:p>
            <a:pPr marL="800100" lvl="1" indent="-342900">
              <a:buFont typeface="Arial" panose="020B0604020202020204" pitchFamily="34" charset="0"/>
              <a:buChar char="•"/>
            </a:pPr>
            <a:r>
              <a:rPr lang="en-GB" sz="2000" b="1" dirty="0">
                <a:latin typeface="Arial" panose="020B0604020202020204" pitchFamily="34" charset="0"/>
                <a:cs typeface="Arial" panose="020B0604020202020204" pitchFamily="34" charset="0"/>
              </a:rPr>
              <a:t>Annotation</a:t>
            </a:r>
            <a:r>
              <a:rPr lang="en-GB" sz="2000" dirty="0">
                <a:latin typeface="Arial" panose="020B0604020202020204" pitchFamily="34" charset="0"/>
                <a:cs typeface="Arial" panose="020B0604020202020204" pitchFamily="34" charset="0"/>
              </a:rPr>
              <a:t>: Identify genes and their functions.</a:t>
            </a:r>
          </a:p>
        </p:txBody>
      </p:sp>
      <p:sp>
        <p:nvSpPr>
          <p:cNvPr id="5" name="TextBox 4">
            <a:extLst>
              <a:ext uri="{FF2B5EF4-FFF2-40B4-BE49-F238E27FC236}">
                <a16:creationId xmlns:a16="http://schemas.microsoft.com/office/drawing/2014/main" id="{3D74BB98-DAFA-3A0B-D8D6-496DC1CE4203}"/>
              </a:ext>
            </a:extLst>
          </p:cNvPr>
          <p:cNvSpPr txBox="1"/>
          <p:nvPr/>
        </p:nvSpPr>
        <p:spPr>
          <a:xfrm>
            <a:off x="2582778" y="6433455"/>
            <a:ext cx="6625389" cy="307777"/>
          </a:xfrm>
          <a:prstGeom prst="rect">
            <a:avLst/>
          </a:prstGeom>
          <a:noFill/>
        </p:spPr>
        <p:txBody>
          <a:bodyPr wrap="square">
            <a:spAutoFit/>
          </a:bodyPr>
          <a:lstStyle/>
          <a:p>
            <a:r>
              <a:rPr lang="en-GB" sz="1400" b="0" i="0" u="none" strike="noStrike" baseline="0" dirty="0" err="1">
                <a:latin typeface="Calibri" panose="020F0502020204030204" pitchFamily="34" charset="0"/>
              </a:rPr>
              <a:t>source:https</a:t>
            </a:r>
            <a:r>
              <a:rPr lang="en-GB" sz="1400" b="0" i="0" u="none" strike="noStrike" baseline="0" dirty="0">
                <a:latin typeface="Calibri" panose="020F0502020204030204" pitchFamily="34" charset="0"/>
              </a:rPr>
              <a:t>://microbenotes.com/next-generation-sequencing-</a:t>
            </a:r>
            <a:r>
              <a:rPr lang="en-GB" sz="1400" b="0" i="0" u="none" strike="noStrike" baseline="0" dirty="0" err="1">
                <a:latin typeface="Calibri" panose="020F0502020204030204" pitchFamily="34" charset="0"/>
              </a:rPr>
              <a:t>ngs</a:t>
            </a:r>
            <a:r>
              <a:rPr lang="en-GB" sz="1400" b="0" i="0" u="none" strike="noStrike" baseline="0" dirty="0">
                <a:latin typeface="Calibri" panose="020F0502020204030204" pitchFamily="34" charset="0"/>
              </a:rPr>
              <a:t>/</a:t>
            </a:r>
            <a:endParaRPr lang="en-GB" sz="1400" dirty="0"/>
          </a:p>
        </p:txBody>
      </p:sp>
      <p:pic>
        <p:nvPicPr>
          <p:cNvPr id="7" name="Picture 6">
            <a:extLst>
              <a:ext uri="{FF2B5EF4-FFF2-40B4-BE49-F238E27FC236}">
                <a16:creationId xmlns:a16="http://schemas.microsoft.com/office/drawing/2014/main" id="{84343C23-F306-DE9D-B092-588F7427DCD5}"/>
              </a:ext>
            </a:extLst>
          </p:cNvPr>
          <p:cNvPicPr>
            <a:picLocks noChangeAspect="1"/>
          </p:cNvPicPr>
          <p:nvPr/>
        </p:nvPicPr>
        <p:blipFill>
          <a:blip r:embed="rId2"/>
          <a:stretch>
            <a:fillRect/>
          </a:stretch>
        </p:blipFill>
        <p:spPr>
          <a:xfrm>
            <a:off x="4367581" y="1362448"/>
            <a:ext cx="7683575" cy="4294470"/>
          </a:xfrm>
          <a:prstGeom prst="rect">
            <a:avLst/>
          </a:prstGeom>
        </p:spPr>
      </p:pic>
    </p:spTree>
    <p:extLst>
      <p:ext uri="{BB962C8B-B14F-4D97-AF65-F5344CB8AC3E}">
        <p14:creationId xmlns:p14="http://schemas.microsoft.com/office/powerpoint/2010/main" val="127915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3D25D-35AE-371A-7E5F-9964325C825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B4E6B93-7DF9-053A-3726-A786F28EE6DA}"/>
              </a:ext>
            </a:extLst>
          </p:cNvPr>
          <p:cNvSpPr txBox="1"/>
          <p:nvPr/>
        </p:nvSpPr>
        <p:spPr>
          <a:xfrm>
            <a:off x="289522" y="360011"/>
            <a:ext cx="10715361" cy="1200329"/>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Once a genome is sequenced, it needs to be</a:t>
            </a:r>
          </a:p>
          <a:p>
            <a:r>
              <a:rPr lang="en-GB" sz="3600" b="1" dirty="0">
                <a:latin typeface="Arial" panose="020B0604020202020204" pitchFamily="34" charset="0"/>
                <a:cs typeface="Arial" panose="020B0604020202020204" pitchFamily="34" charset="0"/>
              </a:rPr>
              <a:t>Assembled</a:t>
            </a:r>
          </a:p>
        </p:txBody>
      </p:sp>
      <p:sp>
        <p:nvSpPr>
          <p:cNvPr id="4" name="TextBox 3">
            <a:extLst>
              <a:ext uri="{FF2B5EF4-FFF2-40B4-BE49-F238E27FC236}">
                <a16:creationId xmlns:a16="http://schemas.microsoft.com/office/drawing/2014/main" id="{39B9CF7B-513B-032E-2E44-D04F39B87CC7}"/>
              </a:ext>
            </a:extLst>
          </p:cNvPr>
          <p:cNvSpPr txBox="1"/>
          <p:nvPr/>
        </p:nvSpPr>
        <p:spPr>
          <a:xfrm>
            <a:off x="289520" y="1691263"/>
            <a:ext cx="6480247" cy="3785652"/>
          </a:xfrm>
          <a:prstGeom prst="rect">
            <a:avLst/>
          </a:prstGeom>
          <a:noFill/>
        </p:spPr>
        <p:txBody>
          <a:bodyPr wrap="square" rtlCol="0">
            <a:spAutoFit/>
          </a:bodyPr>
          <a:lstStyle/>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Reconstructing a complete DNA sequence from short reads.</a:t>
            </a:r>
          </a:p>
          <a:p>
            <a:pPr marL="342900" indent="-342900">
              <a:buFont typeface="Wingdings" panose="05000000000000000000" pitchFamily="2" charset="2"/>
              <a:buChar char="§"/>
            </a:pPr>
            <a:r>
              <a:rPr lang="en-GB" sz="2000" b="1" dirty="0">
                <a:latin typeface="Arial" panose="020B0604020202020204" pitchFamily="34" charset="0"/>
                <a:cs typeface="Arial" panose="020B0604020202020204" pitchFamily="34" charset="0"/>
              </a:rPr>
              <a:t>Steps</a:t>
            </a:r>
            <a:r>
              <a:rPr lang="en-GB" sz="2000" dirty="0">
                <a:latin typeface="Arial" panose="020B0604020202020204" pitchFamily="34" charset="0"/>
                <a:cs typeface="Arial" panose="020B0604020202020204" pitchFamily="34" charset="0"/>
              </a:rPr>
              <a:t>: Overlap → Contig Formation → Scaffolding.</a:t>
            </a:r>
          </a:p>
          <a:p>
            <a:pPr marL="800100" lvl="1" indent="-342900">
              <a:buFont typeface="Arial" panose="020B0604020202020204" pitchFamily="34" charset="0"/>
              <a:buChar char="•"/>
            </a:pPr>
            <a:r>
              <a:rPr lang="en-GB" sz="2000" b="1" dirty="0">
                <a:latin typeface="Arial" panose="020B0604020202020204" pitchFamily="34" charset="0"/>
                <a:cs typeface="Arial" panose="020B0604020202020204" pitchFamily="34" charset="0"/>
              </a:rPr>
              <a:t>Fragment Overlap</a:t>
            </a:r>
            <a:r>
              <a:rPr lang="en-GB" sz="2000" dirty="0">
                <a:latin typeface="Arial" panose="020B0604020202020204" pitchFamily="34" charset="0"/>
                <a:cs typeface="Arial" panose="020B0604020202020204" pitchFamily="34" charset="0"/>
              </a:rPr>
              <a:t>: Identifying overlaps between short DNA sequences.</a:t>
            </a:r>
          </a:p>
          <a:p>
            <a:pPr marL="800100" lvl="1" indent="-342900">
              <a:buFont typeface="Arial" panose="020B0604020202020204" pitchFamily="34" charset="0"/>
              <a:buChar char="•"/>
            </a:pPr>
            <a:r>
              <a:rPr lang="en-GB" sz="2000" b="1" dirty="0">
                <a:latin typeface="Arial" panose="020B0604020202020204" pitchFamily="34" charset="0"/>
                <a:cs typeface="Arial" panose="020B0604020202020204" pitchFamily="34" charset="0"/>
              </a:rPr>
              <a:t>Contig Formation</a:t>
            </a:r>
            <a:r>
              <a:rPr lang="en-GB" sz="2000" dirty="0">
                <a:latin typeface="Arial" panose="020B0604020202020204" pitchFamily="34" charset="0"/>
                <a:cs typeface="Arial" panose="020B0604020202020204" pitchFamily="34" charset="0"/>
              </a:rPr>
              <a:t>: Merging overlapping sequences into continuous segments.</a:t>
            </a:r>
          </a:p>
          <a:p>
            <a:pPr marL="800100" lvl="1" indent="-342900">
              <a:buFont typeface="Wingdings" panose="05000000000000000000" pitchFamily="2" charset="2"/>
              <a:buChar char="§"/>
            </a:pPr>
            <a:r>
              <a:rPr lang="en-GB" sz="2000" b="1" dirty="0">
                <a:latin typeface="Arial" panose="020B0604020202020204" pitchFamily="34" charset="0"/>
                <a:cs typeface="Arial" panose="020B0604020202020204" pitchFamily="34" charset="0"/>
              </a:rPr>
              <a:t>Scaffolding</a:t>
            </a:r>
            <a:r>
              <a:rPr lang="en-GB" sz="2000" dirty="0">
                <a:latin typeface="Arial" panose="020B0604020202020204" pitchFamily="34" charset="0"/>
                <a:cs typeface="Arial" panose="020B0604020202020204" pitchFamily="34" charset="0"/>
              </a:rPr>
              <a:t>: Ordering and orienting contigs using additional data (e.g., paired-end reads).</a:t>
            </a:r>
          </a:p>
          <a:p>
            <a:pPr marL="342900" indent="-342900">
              <a:buFont typeface="Wingdings" panose="05000000000000000000" pitchFamily="2" charset="2"/>
              <a:buChar char="§"/>
            </a:pPr>
            <a:r>
              <a:rPr lang="en-GB" sz="2000" b="1" dirty="0">
                <a:latin typeface="Arial" panose="020B0604020202020204" pitchFamily="34" charset="0"/>
                <a:cs typeface="Arial" panose="020B0604020202020204" pitchFamily="34" charset="0"/>
              </a:rPr>
              <a:t>Types:</a:t>
            </a:r>
          </a:p>
          <a:p>
            <a:pPr marL="80010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De novo: Without a reference.</a:t>
            </a:r>
          </a:p>
          <a:p>
            <a:pPr marL="800100" lvl="1" indent="-342900">
              <a:buFont typeface="Arial" panose="020B0604020202020204" pitchFamily="34" charset="0"/>
              <a:buChar char="•"/>
            </a:pPr>
            <a:r>
              <a:rPr lang="en-GB" sz="2000" dirty="0">
                <a:latin typeface="Arial" panose="020B0604020202020204" pitchFamily="34" charset="0"/>
                <a:cs typeface="Arial" panose="020B0604020202020204" pitchFamily="34" charset="0"/>
              </a:rPr>
              <a:t>Reference-guided: Using a template.</a:t>
            </a:r>
          </a:p>
        </p:txBody>
      </p:sp>
      <p:sp>
        <p:nvSpPr>
          <p:cNvPr id="5" name="TextBox 4">
            <a:extLst>
              <a:ext uri="{FF2B5EF4-FFF2-40B4-BE49-F238E27FC236}">
                <a16:creationId xmlns:a16="http://schemas.microsoft.com/office/drawing/2014/main" id="{FC1CD08D-EC55-4560-3F34-ACFFB893C747}"/>
              </a:ext>
            </a:extLst>
          </p:cNvPr>
          <p:cNvSpPr txBox="1"/>
          <p:nvPr/>
        </p:nvSpPr>
        <p:spPr>
          <a:xfrm>
            <a:off x="3048000" y="6542293"/>
            <a:ext cx="6096000" cy="215444"/>
          </a:xfrm>
          <a:prstGeom prst="rect">
            <a:avLst/>
          </a:prstGeom>
          <a:noFill/>
        </p:spPr>
        <p:txBody>
          <a:bodyPr wrap="square">
            <a:spAutoFit/>
          </a:bodyPr>
          <a:lstStyle/>
          <a:p>
            <a:r>
              <a:rPr lang="fr-FR" sz="800" b="0" i="0" u="none" strike="noStrike" baseline="0" dirty="0">
                <a:latin typeface="Calibri" panose="020F0502020204030204" pitchFamily="34" charset="0"/>
              </a:rPr>
              <a:t>image </a:t>
            </a:r>
            <a:r>
              <a:rPr lang="fr-FR" sz="800" b="0" i="0" u="none" strike="noStrike" baseline="0" dirty="0" err="1">
                <a:latin typeface="Calibri" panose="020F0502020204030204" pitchFamily="34" charset="0"/>
              </a:rPr>
              <a:t>source:https</a:t>
            </a:r>
            <a:r>
              <a:rPr lang="fr-FR" sz="800" b="0" i="0" u="none" strike="noStrike" baseline="0" dirty="0">
                <a:latin typeface="Calibri" panose="020F0502020204030204" pitchFamily="34" charset="0"/>
              </a:rPr>
              <a:t>://noobest.medium.com/rosalind-genome-assembly-as-shortest-superstring-1db2c7408a64</a:t>
            </a:r>
            <a:endParaRPr lang="en-GB" dirty="0"/>
          </a:p>
        </p:txBody>
      </p:sp>
      <p:pic>
        <p:nvPicPr>
          <p:cNvPr id="7" name="Picture 6">
            <a:extLst>
              <a:ext uri="{FF2B5EF4-FFF2-40B4-BE49-F238E27FC236}">
                <a16:creationId xmlns:a16="http://schemas.microsoft.com/office/drawing/2014/main" id="{11737135-EA47-3C49-24E0-6A0D0BB0B1C9}"/>
              </a:ext>
            </a:extLst>
          </p:cNvPr>
          <p:cNvPicPr>
            <a:picLocks noChangeAspect="1"/>
          </p:cNvPicPr>
          <p:nvPr/>
        </p:nvPicPr>
        <p:blipFill>
          <a:blip r:embed="rId2"/>
          <a:stretch>
            <a:fillRect/>
          </a:stretch>
        </p:blipFill>
        <p:spPr>
          <a:xfrm>
            <a:off x="6530888" y="1375296"/>
            <a:ext cx="5554768" cy="4752787"/>
          </a:xfrm>
          <a:prstGeom prst="rect">
            <a:avLst/>
          </a:prstGeom>
        </p:spPr>
      </p:pic>
    </p:spTree>
    <p:extLst>
      <p:ext uri="{BB962C8B-B14F-4D97-AF65-F5344CB8AC3E}">
        <p14:creationId xmlns:p14="http://schemas.microsoft.com/office/powerpoint/2010/main" val="1829558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9637-CA57-8E06-40DC-BE31235E205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124ECF-30D9-839E-0CD9-2FA08A6058D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latin typeface="+mj-lt"/>
                <a:ea typeface="+mj-ea"/>
                <a:cs typeface="+mj-cs"/>
              </a:rPr>
              <a:t>Third Generation Sequencing</a:t>
            </a:r>
          </a:p>
        </p:txBody>
      </p:sp>
      <p:pic>
        <p:nvPicPr>
          <p:cNvPr id="2" name="Online Media 1" title="PacBio Sequencing – How it Works">
            <a:hlinkClick r:id="" action="ppaction://media"/>
            <a:extLst>
              <a:ext uri="{FF2B5EF4-FFF2-40B4-BE49-F238E27FC236}">
                <a16:creationId xmlns:a16="http://schemas.microsoft.com/office/drawing/2014/main" id="{EEDEF925-1974-17BA-049F-7751262B6ED8}"/>
              </a:ext>
            </a:extLst>
          </p:cNvPr>
          <p:cNvPicPr>
            <a:picLocks noRot="1" noChangeAspect="1"/>
          </p:cNvPicPr>
          <p:nvPr>
            <a:videoFile r:link="rId1"/>
          </p:nvPr>
        </p:nvPicPr>
        <p:blipFill>
          <a:blip r:embed="rId3"/>
          <a:stretch>
            <a:fillRect/>
          </a:stretch>
        </p:blipFill>
        <p:spPr>
          <a:xfrm>
            <a:off x="2245258" y="1825625"/>
            <a:ext cx="7701483" cy="4351338"/>
          </a:xfrm>
          <a:prstGeom prst="rect">
            <a:avLst/>
          </a:prstGeom>
          <a:noFill/>
        </p:spPr>
      </p:pic>
      <p:sp>
        <p:nvSpPr>
          <p:cNvPr id="6" name="TextBox 5">
            <a:extLst>
              <a:ext uri="{FF2B5EF4-FFF2-40B4-BE49-F238E27FC236}">
                <a16:creationId xmlns:a16="http://schemas.microsoft.com/office/drawing/2014/main" id="{D565EC98-7904-6152-876C-B4EDD779BD9E}"/>
              </a:ext>
            </a:extLst>
          </p:cNvPr>
          <p:cNvSpPr txBox="1"/>
          <p:nvPr/>
        </p:nvSpPr>
        <p:spPr>
          <a:xfrm>
            <a:off x="3047999" y="6311900"/>
            <a:ext cx="6096000" cy="369332"/>
          </a:xfrm>
          <a:prstGeom prst="rect">
            <a:avLst/>
          </a:prstGeom>
          <a:noFill/>
        </p:spPr>
        <p:txBody>
          <a:bodyPr wrap="square">
            <a:spAutoFit/>
          </a:bodyPr>
          <a:lstStyle/>
          <a:p>
            <a:r>
              <a:rPr lang="en-GB" dirty="0"/>
              <a:t>https://www.youtube.com/watch?v=_lD8JyAbwEo</a:t>
            </a:r>
          </a:p>
        </p:txBody>
      </p:sp>
    </p:spTree>
    <p:extLst>
      <p:ext uri="{BB962C8B-B14F-4D97-AF65-F5344CB8AC3E}">
        <p14:creationId xmlns:p14="http://schemas.microsoft.com/office/powerpoint/2010/main" val="3094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2137E-3431-C67A-2475-DB03A97A51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F7B2D2-EF9D-494A-A986-3FDC83968552}"/>
              </a:ext>
            </a:extLst>
          </p:cNvPr>
          <p:cNvSpPr txBox="1"/>
          <p:nvPr/>
        </p:nvSpPr>
        <p:spPr>
          <a:xfrm>
            <a:off x="292768" y="153192"/>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Sequencing approaches</a:t>
            </a:r>
          </a:p>
        </p:txBody>
      </p:sp>
      <p:sp>
        <p:nvSpPr>
          <p:cNvPr id="4" name="TextBox 3">
            <a:extLst>
              <a:ext uri="{FF2B5EF4-FFF2-40B4-BE49-F238E27FC236}">
                <a16:creationId xmlns:a16="http://schemas.microsoft.com/office/drawing/2014/main" id="{82525C06-DB4A-82EF-D77B-8D4A81B9AC43}"/>
              </a:ext>
            </a:extLst>
          </p:cNvPr>
          <p:cNvSpPr txBox="1"/>
          <p:nvPr/>
        </p:nvSpPr>
        <p:spPr>
          <a:xfrm>
            <a:off x="292768" y="1478755"/>
            <a:ext cx="5181600" cy="4351338"/>
          </a:xfrm>
          <a:prstGeom prst="rect">
            <a:avLst/>
          </a:prstGeom>
        </p:spPr>
        <p:txBody>
          <a:bodyPr vert="horz" lIns="91440" tIns="45720" rIns="91440" bIns="45720" rtlCol="0">
            <a:normAutofit lnSpcReduction="10000"/>
          </a:bodyPr>
          <a:lstStyle/>
          <a:p>
            <a:pPr marL="228600" indent="-228600">
              <a:lnSpc>
                <a:spcPct val="90000"/>
              </a:lnSpc>
              <a:spcBef>
                <a:spcPts val="1000"/>
              </a:spcBef>
              <a:buFont typeface="Arial" panose="020B0604020202020204" pitchFamily="34" charset="0"/>
              <a:buChar char="•"/>
            </a:pPr>
            <a:r>
              <a:rPr lang="en-US" sz="2200" b="1" dirty="0">
                <a:latin typeface="Arial" panose="020B0604020202020204" pitchFamily="34" charset="0"/>
                <a:cs typeface="Arial" panose="020B0604020202020204" pitchFamily="34" charset="0"/>
              </a:rPr>
              <a:t>Whole Genome Sequencing (WGS)</a:t>
            </a:r>
          </a:p>
          <a:p>
            <a:pPr marL="228600" indent="-228600">
              <a:lnSpc>
                <a:spcPct val="90000"/>
              </a:lnSpc>
              <a:spcBef>
                <a:spcPts val="1000"/>
              </a:spcBef>
              <a:buFont typeface="Arial" panose="020B0604020202020204" pitchFamily="34" charset="0"/>
              <a:buChar char="•"/>
            </a:pPr>
            <a:r>
              <a:rPr lang="en-US" sz="2200" dirty="0">
                <a:latin typeface="Arial" panose="020B0604020202020204" pitchFamily="34" charset="0"/>
                <a:cs typeface="Arial" panose="020B0604020202020204" pitchFamily="34" charset="0"/>
              </a:rPr>
              <a:t>Involves sequencing the entire genome, both coding and non-coding regions.</a:t>
            </a:r>
          </a:p>
          <a:p>
            <a:pPr marL="228600" indent="-228600">
              <a:lnSpc>
                <a:spcPct val="90000"/>
              </a:lnSpc>
              <a:spcBef>
                <a:spcPts val="1000"/>
              </a:spcBef>
              <a:buFont typeface="Arial" panose="020B0604020202020204" pitchFamily="34" charset="0"/>
              <a:buChar char="•"/>
            </a:pPr>
            <a:r>
              <a:rPr lang="en-US" sz="2200" b="1" dirty="0">
                <a:latin typeface="Arial" panose="020B0604020202020204" pitchFamily="34" charset="0"/>
                <a:cs typeface="Arial" panose="020B0604020202020204" pitchFamily="34" charset="0"/>
              </a:rPr>
              <a:t>Whole Exome Sequencing (WES)</a:t>
            </a:r>
          </a:p>
          <a:p>
            <a:pPr marL="228600" indent="-228600">
              <a:lnSpc>
                <a:spcPct val="90000"/>
              </a:lnSpc>
              <a:spcBef>
                <a:spcPts val="1000"/>
              </a:spcBef>
              <a:buFont typeface="Arial" panose="020B0604020202020204" pitchFamily="34" charset="0"/>
              <a:buChar char="•"/>
            </a:pPr>
            <a:r>
              <a:rPr lang="en-US" sz="2200" dirty="0">
                <a:latin typeface="Arial" panose="020B0604020202020204" pitchFamily="34" charset="0"/>
                <a:cs typeface="Arial" panose="020B0604020202020204" pitchFamily="34" charset="0"/>
              </a:rPr>
              <a:t>Focuses on sequencing only the exons (coding regions) of the genome.</a:t>
            </a:r>
          </a:p>
          <a:p>
            <a:pPr marL="228600" indent="-228600">
              <a:lnSpc>
                <a:spcPct val="90000"/>
              </a:lnSpc>
              <a:spcBef>
                <a:spcPts val="1000"/>
              </a:spcBef>
              <a:buFont typeface="Arial" panose="020B0604020202020204" pitchFamily="34" charset="0"/>
              <a:buChar char="•"/>
            </a:pPr>
            <a:r>
              <a:rPr lang="en-US" sz="2200" b="1" dirty="0">
                <a:latin typeface="Arial" panose="020B0604020202020204" pitchFamily="34" charset="0"/>
                <a:cs typeface="Arial" panose="020B0604020202020204" pitchFamily="34" charset="0"/>
              </a:rPr>
              <a:t>Panel Sequencing – Targeted Sequencing</a:t>
            </a:r>
          </a:p>
          <a:p>
            <a:pPr marL="228600" indent="-228600">
              <a:lnSpc>
                <a:spcPct val="90000"/>
              </a:lnSpc>
              <a:spcBef>
                <a:spcPts val="1000"/>
              </a:spcBef>
              <a:buFont typeface="Arial" panose="020B0604020202020204" pitchFamily="34" charset="0"/>
              <a:buChar char="•"/>
            </a:pPr>
            <a:r>
              <a:rPr lang="en-US" sz="2200" dirty="0">
                <a:latin typeface="Arial" panose="020B0604020202020204" pitchFamily="34" charset="0"/>
                <a:cs typeface="Arial" panose="020B0604020202020204" pitchFamily="34" charset="0"/>
              </a:rPr>
              <a:t>Involves sequencing a targeted set of genes or regions, typically relevant to specific diseases or conditions.</a:t>
            </a:r>
          </a:p>
        </p:txBody>
      </p:sp>
      <p:pic>
        <p:nvPicPr>
          <p:cNvPr id="5" name="Picture 4">
            <a:extLst>
              <a:ext uri="{FF2B5EF4-FFF2-40B4-BE49-F238E27FC236}">
                <a16:creationId xmlns:a16="http://schemas.microsoft.com/office/drawing/2014/main" id="{53752478-C4FE-6C8B-3760-E0E965707EEE}"/>
              </a:ext>
            </a:extLst>
          </p:cNvPr>
          <p:cNvPicPr>
            <a:picLocks noChangeAspect="1"/>
          </p:cNvPicPr>
          <p:nvPr/>
        </p:nvPicPr>
        <p:blipFill>
          <a:blip r:embed="rId2"/>
          <a:stretch>
            <a:fillRect/>
          </a:stretch>
        </p:blipFill>
        <p:spPr>
          <a:xfrm>
            <a:off x="5646821" y="1909011"/>
            <a:ext cx="6489483" cy="3748265"/>
          </a:xfrm>
          <a:prstGeom prst="rect">
            <a:avLst/>
          </a:prstGeom>
          <a:noFill/>
        </p:spPr>
      </p:pic>
    </p:spTree>
    <p:extLst>
      <p:ext uri="{BB962C8B-B14F-4D97-AF65-F5344CB8AC3E}">
        <p14:creationId xmlns:p14="http://schemas.microsoft.com/office/powerpoint/2010/main" val="3808202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B250-1B5B-E4AF-11AF-E56AA45176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53C6A6-2C8F-2385-9B58-60B83B02FF36}"/>
              </a:ext>
            </a:extLst>
          </p:cNvPr>
          <p:cNvSpPr txBox="1"/>
          <p:nvPr/>
        </p:nvSpPr>
        <p:spPr>
          <a:xfrm>
            <a:off x="0" y="343969"/>
            <a:ext cx="11902477" cy="646331"/>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First vs Second vs Third Generation Sequencing</a:t>
            </a:r>
          </a:p>
        </p:txBody>
      </p:sp>
      <p:pic>
        <p:nvPicPr>
          <p:cNvPr id="5" name="Picture 4">
            <a:extLst>
              <a:ext uri="{FF2B5EF4-FFF2-40B4-BE49-F238E27FC236}">
                <a16:creationId xmlns:a16="http://schemas.microsoft.com/office/drawing/2014/main" id="{90352D8D-C24B-8474-DBAC-897B7D2ABD11}"/>
              </a:ext>
            </a:extLst>
          </p:cNvPr>
          <p:cNvPicPr>
            <a:picLocks noChangeAspect="1"/>
          </p:cNvPicPr>
          <p:nvPr/>
        </p:nvPicPr>
        <p:blipFill>
          <a:blip r:embed="rId2"/>
          <a:stretch>
            <a:fillRect/>
          </a:stretch>
        </p:blipFill>
        <p:spPr>
          <a:xfrm>
            <a:off x="2017882" y="1035161"/>
            <a:ext cx="7831970" cy="5398660"/>
          </a:xfrm>
          <a:prstGeom prst="rect">
            <a:avLst/>
          </a:prstGeom>
        </p:spPr>
      </p:pic>
    </p:spTree>
    <p:extLst>
      <p:ext uri="{BB962C8B-B14F-4D97-AF65-F5344CB8AC3E}">
        <p14:creationId xmlns:p14="http://schemas.microsoft.com/office/powerpoint/2010/main" val="96487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9FF4-0406-B24C-A408-2E7D87F51D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A84A108-DF22-910C-ED85-B3D81BA177BC}"/>
              </a:ext>
            </a:extLst>
          </p:cNvPr>
          <p:cNvPicPr>
            <a:picLocks noChangeAspect="1"/>
          </p:cNvPicPr>
          <p:nvPr/>
        </p:nvPicPr>
        <p:blipFill>
          <a:blip r:embed="rId2"/>
          <a:stretch>
            <a:fillRect/>
          </a:stretch>
        </p:blipFill>
        <p:spPr>
          <a:xfrm>
            <a:off x="1528619" y="17855"/>
            <a:ext cx="9231013" cy="6373114"/>
          </a:xfrm>
          <a:prstGeom prst="rect">
            <a:avLst/>
          </a:prstGeom>
        </p:spPr>
      </p:pic>
    </p:spTree>
    <p:extLst>
      <p:ext uri="{BB962C8B-B14F-4D97-AF65-F5344CB8AC3E}">
        <p14:creationId xmlns:p14="http://schemas.microsoft.com/office/powerpoint/2010/main" val="1361810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FDA66-AB90-2A50-3E18-AC1FD0FD0F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4E94ED-FE6E-B1A6-D016-6BD84C05331B}"/>
              </a:ext>
            </a:extLst>
          </p:cNvPr>
          <p:cNvSpPr txBox="1"/>
          <p:nvPr/>
        </p:nvSpPr>
        <p:spPr>
          <a:xfrm>
            <a:off x="1724908" y="2659559"/>
            <a:ext cx="9383867"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Introduction to Metagenomics</a:t>
            </a:r>
          </a:p>
        </p:txBody>
      </p:sp>
    </p:spTree>
    <p:extLst>
      <p:ext uri="{BB962C8B-B14F-4D97-AF65-F5344CB8AC3E}">
        <p14:creationId xmlns:p14="http://schemas.microsoft.com/office/powerpoint/2010/main" val="417431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2BDC4-22A3-BE09-6A78-694A4AA0C5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E048C3-9310-C297-ECA1-9F71D67F1133}"/>
              </a:ext>
            </a:extLst>
          </p:cNvPr>
          <p:cNvSpPr txBox="1"/>
          <p:nvPr/>
        </p:nvSpPr>
        <p:spPr>
          <a:xfrm>
            <a:off x="355352" y="225885"/>
            <a:ext cx="4453247" cy="940023"/>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600" b="1" dirty="0">
                <a:latin typeface="Arial" panose="020B0604020202020204" pitchFamily="34" charset="0"/>
                <a:ea typeface="+mj-ea"/>
                <a:cs typeface="Arial" panose="020B0604020202020204" pitchFamily="34" charset="0"/>
              </a:rPr>
              <a:t>What is Metagenomics?</a:t>
            </a:r>
          </a:p>
        </p:txBody>
      </p:sp>
      <p:pic>
        <p:nvPicPr>
          <p:cNvPr id="7" name="Picture 6" descr="A diagram of a sequencer&#10;&#10;AI-generated content may be incorrect.">
            <a:extLst>
              <a:ext uri="{FF2B5EF4-FFF2-40B4-BE49-F238E27FC236}">
                <a16:creationId xmlns:a16="http://schemas.microsoft.com/office/drawing/2014/main" id="{3B9C9A04-BA53-A2C9-7CF7-59C4557D1723}"/>
              </a:ext>
            </a:extLst>
          </p:cNvPr>
          <p:cNvPicPr>
            <a:picLocks noChangeAspect="1"/>
          </p:cNvPicPr>
          <p:nvPr/>
        </p:nvPicPr>
        <p:blipFill>
          <a:blip r:embed="rId2"/>
          <a:stretch>
            <a:fillRect/>
          </a:stretch>
        </p:blipFill>
        <p:spPr>
          <a:xfrm>
            <a:off x="5664448" y="1117377"/>
            <a:ext cx="6172200" cy="4613720"/>
          </a:xfrm>
          <a:prstGeom prst="rect">
            <a:avLst/>
          </a:prstGeom>
          <a:noFill/>
        </p:spPr>
      </p:pic>
      <p:sp>
        <p:nvSpPr>
          <p:cNvPr id="4" name="TextBox 3">
            <a:extLst>
              <a:ext uri="{FF2B5EF4-FFF2-40B4-BE49-F238E27FC236}">
                <a16:creationId xmlns:a16="http://schemas.microsoft.com/office/drawing/2014/main" id="{F598D1CF-E038-6DE9-735D-4DE503B6DD0A}"/>
              </a:ext>
            </a:extLst>
          </p:cNvPr>
          <p:cNvSpPr txBox="1"/>
          <p:nvPr/>
        </p:nvSpPr>
        <p:spPr>
          <a:xfrm>
            <a:off x="355352" y="1255268"/>
            <a:ext cx="5596269" cy="4613720"/>
          </a:xfrm>
          <a:prstGeom prst="rect">
            <a:avLst/>
          </a:prstGeom>
        </p:spPr>
        <p:txBody>
          <a:bodyPr vert="horz" lIns="91440" tIns="45720" rIns="91440" bIns="45720" rtlCol="0">
            <a:noAutofit/>
          </a:bodyPr>
          <a:lstStyle/>
          <a:p>
            <a:pPr>
              <a:lnSpc>
                <a:spcPct val="90000"/>
              </a:lnSpc>
              <a:spcBef>
                <a:spcPts val="1000"/>
              </a:spcBef>
            </a:pPr>
            <a:r>
              <a:rPr lang="en-US" sz="2000" kern="1200" dirty="0">
                <a:latin typeface="Arial" panose="020B0604020202020204" pitchFamily="34" charset="0"/>
                <a:cs typeface="Arial" panose="020B0604020202020204" pitchFamily="34" charset="0"/>
              </a:rPr>
              <a:t>Metagenomics is the study of genetic material directly obtained from environmental samples, without the need for culturing organisms.</a:t>
            </a:r>
          </a:p>
          <a:p>
            <a:pPr>
              <a:lnSpc>
                <a:spcPct val="90000"/>
              </a:lnSpc>
              <a:spcBef>
                <a:spcPts val="1000"/>
              </a:spcBef>
            </a:pPr>
            <a:endParaRPr lang="en-US" sz="2000" b="1" kern="1200" dirty="0">
              <a:latin typeface="Arial" panose="020B0604020202020204" pitchFamily="34" charset="0"/>
              <a:cs typeface="Arial" panose="020B0604020202020204" pitchFamily="34" charset="0"/>
            </a:endParaRPr>
          </a:p>
          <a:p>
            <a:pPr>
              <a:lnSpc>
                <a:spcPct val="90000"/>
              </a:lnSpc>
              <a:spcBef>
                <a:spcPts val="1000"/>
              </a:spcBef>
            </a:pPr>
            <a:r>
              <a:rPr lang="en-US" sz="2000" b="1" kern="1200" dirty="0">
                <a:latin typeface="Arial" panose="020B0604020202020204" pitchFamily="34" charset="0"/>
                <a:cs typeface="Arial" panose="020B0604020202020204" pitchFamily="34" charset="0"/>
              </a:rPr>
              <a:t>Key Features:</a:t>
            </a:r>
          </a:p>
          <a:p>
            <a:pPr>
              <a:lnSpc>
                <a:spcPct val="90000"/>
              </a:lnSpc>
              <a:spcBef>
                <a:spcPts val="1000"/>
              </a:spcBef>
            </a:pPr>
            <a:r>
              <a:rPr lang="en-US" sz="2000" kern="1200" dirty="0">
                <a:latin typeface="Arial" panose="020B0604020202020204" pitchFamily="34" charset="0"/>
                <a:cs typeface="Arial" panose="020B0604020202020204" pitchFamily="34" charset="0"/>
              </a:rPr>
              <a:t>● Analyzes microbial diversity, functions, and</a:t>
            </a:r>
          </a:p>
          <a:p>
            <a:pPr>
              <a:lnSpc>
                <a:spcPct val="90000"/>
              </a:lnSpc>
              <a:spcBef>
                <a:spcPts val="1000"/>
              </a:spcBef>
            </a:pPr>
            <a:r>
              <a:rPr lang="en-US" sz="2000" kern="1200" dirty="0">
                <a:latin typeface="Arial" panose="020B0604020202020204" pitchFamily="34" charset="0"/>
                <a:cs typeface="Arial" panose="020B0604020202020204" pitchFamily="34" charset="0"/>
              </a:rPr>
              <a:t>interactions.</a:t>
            </a:r>
          </a:p>
          <a:p>
            <a:pPr>
              <a:lnSpc>
                <a:spcPct val="90000"/>
              </a:lnSpc>
              <a:spcBef>
                <a:spcPts val="1000"/>
              </a:spcBef>
            </a:pPr>
            <a:r>
              <a:rPr lang="en-US" sz="2000" kern="1200" dirty="0">
                <a:latin typeface="Arial" panose="020B0604020202020204" pitchFamily="34" charset="0"/>
                <a:cs typeface="Arial" panose="020B0604020202020204" pitchFamily="34" charset="0"/>
              </a:rPr>
              <a:t>● Uses high-throughput sequencing (e.g., shotgun sequencing).</a:t>
            </a:r>
          </a:p>
          <a:p>
            <a:pPr>
              <a:lnSpc>
                <a:spcPct val="90000"/>
              </a:lnSpc>
              <a:spcBef>
                <a:spcPts val="1000"/>
              </a:spcBef>
            </a:pPr>
            <a:r>
              <a:rPr lang="en-US" sz="2000" kern="1200" dirty="0">
                <a:latin typeface="Arial" panose="020B0604020202020204" pitchFamily="34" charset="0"/>
                <a:cs typeface="Arial" panose="020B0604020202020204" pitchFamily="34" charset="0"/>
              </a:rPr>
              <a:t>● Provides insights into microbiomes in environments like soil, water, and the human gut.</a:t>
            </a:r>
          </a:p>
        </p:txBody>
      </p:sp>
      <p:sp>
        <p:nvSpPr>
          <p:cNvPr id="9" name="TextBox 8">
            <a:extLst>
              <a:ext uri="{FF2B5EF4-FFF2-40B4-BE49-F238E27FC236}">
                <a16:creationId xmlns:a16="http://schemas.microsoft.com/office/drawing/2014/main" id="{679F4EA3-CDC4-3575-587C-2E17E9AD298C}"/>
              </a:ext>
            </a:extLst>
          </p:cNvPr>
          <p:cNvSpPr txBox="1"/>
          <p:nvPr/>
        </p:nvSpPr>
        <p:spPr>
          <a:xfrm>
            <a:off x="2842481" y="6519446"/>
            <a:ext cx="6507038" cy="338554"/>
          </a:xfrm>
          <a:prstGeom prst="rect">
            <a:avLst/>
          </a:prstGeom>
          <a:noFill/>
        </p:spPr>
        <p:txBody>
          <a:bodyPr wrap="square">
            <a:spAutoFit/>
          </a:bodyPr>
          <a:lstStyle/>
          <a:p>
            <a:r>
              <a:rPr lang="en-GB" sz="1600" b="0" i="1" u="none" strike="noStrike" baseline="0" dirty="0">
                <a:latin typeface="Calibri-Italic"/>
              </a:rPr>
              <a:t>How to study the microbiome?</a:t>
            </a:r>
            <a:r>
              <a:rPr lang="en-GB" sz="1600" b="0" i="0" u="none" strike="noStrike" baseline="0" dirty="0">
                <a:latin typeface="Calibri" panose="020F0502020204030204" pitchFamily="34" charset="0"/>
              </a:rPr>
              <a:t>. Lallemand Animal Nutrition. (2023, May 30).</a:t>
            </a:r>
            <a:endParaRPr lang="en-GB" sz="1600" dirty="0"/>
          </a:p>
        </p:txBody>
      </p:sp>
    </p:spTree>
    <p:extLst>
      <p:ext uri="{BB962C8B-B14F-4D97-AF65-F5344CB8AC3E}">
        <p14:creationId xmlns:p14="http://schemas.microsoft.com/office/powerpoint/2010/main" val="20098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745A4-6438-BACE-6CF8-FB3683913D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DAE614-D577-D202-4169-E4F712D2246B}"/>
              </a:ext>
            </a:extLst>
          </p:cNvPr>
          <p:cNvSpPr txBox="1"/>
          <p:nvPr/>
        </p:nvSpPr>
        <p:spPr>
          <a:xfrm>
            <a:off x="257437" y="63051"/>
            <a:ext cx="8293003"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Metagenomic Application</a:t>
            </a:r>
          </a:p>
        </p:txBody>
      </p:sp>
      <p:sp>
        <p:nvSpPr>
          <p:cNvPr id="5" name="TextBox 4">
            <a:extLst>
              <a:ext uri="{FF2B5EF4-FFF2-40B4-BE49-F238E27FC236}">
                <a16:creationId xmlns:a16="http://schemas.microsoft.com/office/drawing/2014/main" id="{FF9E1135-2FF2-1FB8-0D20-C23B9B9ECDE6}"/>
              </a:ext>
            </a:extLst>
          </p:cNvPr>
          <p:cNvSpPr txBox="1"/>
          <p:nvPr/>
        </p:nvSpPr>
        <p:spPr>
          <a:xfrm>
            <a:off x="4074694" y="6425617"/>
            <a:ext cx="6096000" cy="369332"/>
          </a:xfrm>
          <a:prstGeom prst="rect">
            <a:avLst/>
          </a:prstGeom>
          <a:noFill/>
        </p:spPr>
        <p:txBody>
          <a:bodyPr wrap="square">
            <a:spAutoFit/>
          </a:bodyPr>
          <a:lstStyle/>
          <a:p>
            <a:r>
              <a:rPr lang="fr-FR" sz="1800" b="0" i="0" u="none" strike="noStrike" baseline="0" dirty="0">
                <a:solidFill>
                  <a:srgbClr val="000000"/>
                </a:solidFill>
                <a:latin typeface="Calibri" panose="020F0502020204030204" pitchFamily="34" charset="0"/>
              </a:rPr>
              <a:t>image source: </a:t>
            </a:r>
            <a:r>
              <a:rPr lang="fr-FR" sz="1800" b="0" i="0" u="none" strike="noStrike" baseline="0" dirty="0">
                <a:solidFill>
                  <a:srgbClr val="131314"/>
                </a:solidFill>
                <a:latin typeface="ArialMT"/>
              </a:rPr>
              <a:t>DOI: </a:t>
            </a:r>
            <a:r>
              <a:rPr lang="fr-FR" sz="1800" b="0" i="0" u="none" strike="noStrike" baseline="0" dirty="0">
                <a:solidFill>
                  <a:srgbClr val="0563C2"/>
                </a:solidFill>
                <a:latin typeface="ArialMT"/>
              </a:rPr>
              <a:t>10.51660/ridhs12183</a:t>
            </a:r>
            <a:endParaRPr lang="en-GB" dirty="0"/>
          </a:p>
        </p:txBody>
      </p:sp>
      <p:pic>
        <p:nvPicPr>
          <p:cNvPr id="9" name="Picture 8">
            <a:extLst>
              <a:ext uri="{FF2B5EF4-FFF2-40B4-BE49-F238E27FC236}">
                <a16:creationId xmlns:a16="http://schemas.microsoft.com/office/drawing/2014/main" id="{938C2446-86D4-E412-2A1E-DCE2E40A9ADB}"/>
              </a:ext>
            </a:extLst>
          </p:cNvPr>
          <p:cNvPicPr>
            <a:picLocks noChangeAspect="1"/>
          </p:cNvPicPr>
          <p:nvPr/>
        </p:nvPicPr>
        <p:blipFill>
          <a:blip r:embed="rId2"/>
          <a:srcRect r="1772" b="933"/>
          <a:stretch>
            <a:fillRect/>
          </a:stretch>
        </p:blipFill>
        <p:spPr>
          <a:xfrm>
            <a:off x="3085680" y="887448"/>
            <a:ext cx="5913941" cy="5417100"/>
          </a:xfrm>
          <a:prstGeom prst="rect">
            <a:avLst/>
          </a:prstGeom>
        </p:spPr>
      </p:pic>
    </p:spTree>
    <p:extLst>
      <p:ext uri="{BB962C8B-B14F-4D97-AF65-F5344CB8AC3E}">
        <p14:creationId xmlns:p14="http://schemas.microsoft.com/office/powerpoint/2010/main" val="20560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E1E62-F510-045E-6F02-8FD4181F97D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F22D43-6C3A-548F-6BAC-775E9272376E}"/>
              </a:ext>
            </a:extLst>
          </p:cNvPr>
          <p:cNvSpPr txBox="1"/>
          <p:nvPr/>
        </p:nvSpPr>
        <p:spPr>
          <a:xfrm>
            <a:off x="0" y="63051"/>
            <a:ext cx="10892589" cy="1200329"/>
          </a:xfrm>
          <a:prstGeom prst="rect">
            <a:avLst/>
          </a:prstGeom>
          <a:noFill/>
        </p:spPr>
        <p:txBody>
          <a:bodyPr wrap="square" rtlCol="0">
            <a:spAutoFit/>
          </a:bodyPr>
          <a:lstStyle/>
          <a:p>
            <a:r>
              <a:rPr lang="en-GB" sz="3600" b="1">
                <a:latin typeface="Arial" panose="020B0604020202020204" pitchFamily="34" charset="0"/>
                <a:cs typeface="Arial" panose="020B0604020202020204" pitchFamily="34" charset="0"/>
              </a:rPr>
              <a:t>A sample metagenomics project: Pathogen detection</a:t>
            </a:r>
            <a:endParaRPr lang="en-GB"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B495B6E-C84C-0067-25F6-EE5C05D38393}"/>
              </a:ext>
            </a:extLst>
          </p:cNvPr>
          <p:cNvSpPr txBox="1"/>
          <p:nvPr/>
        </p:nvSpPr>
        <p:spPr>
          <a:xfrm>
            <a:off x="3497179" y="6441659"/>
            <a:ext cx="6192252" cy="369332"/>
          </a:xfrm>
          <a:prstGeom prst="rect">
            <a:avLst/>
          </a:prstGeom>
          <a:noFill/>
        </p:spPr>
        <p:txBody>
          <a:bodyPr wrap="square">
            <a:spAutoFit/>
          </a:bodyPr>
          <a:lstStyle/>
          <a:p>
            <a:r>
              <a:rPr lang="da-DK" sz="1800" b="0" i="0" u="none" strike="noStrike" baseline="0">
                <a:latin typeface="Calibri" panose="020F0502020204030204" pitchFamily="34" charset="0"/>
              </a:rPr>
              <a:t>He et al 2023, https://www.medsci.org/v20p1698.htm</a:t>
            </a:r>
            <a:endParaRPr lang="en-GB" dirty="0"/>
          </a:p>
        </p:txBody>
      </p:sp>
      <p:pic>
        <p:nvPicPr>
          <p:cNvPr id="1026" name="Picture 2" descr="Use of metagenomic next-generation sequencing for diagnosis ...">
            <a:extLst>
              <a:ext uri="{FF2B5EF4-FFF2-40B4-BE49-F238E27FC236}">
                <a16:creationId xmlns:a16="http://schemas.microsoft.com/office/drawing/2014/main" id="{DE819640-4540-F5C9-B972-6CE040B21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28" y="1588167"/>
            <a:ext cx="12009506" cy="436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1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03D67-A6B2-A6FA-C170-3F59C3DC3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C888E-F214-B3AD-F79B-D2C7C66D8185}"/>
              </a:ext>
            </a:extLst>
          </p:cNvPr>
          <p:cNvSpPr>
            <a:spLocks noGrp="1"/>
          </p:cNvSpPr>
          <p:nvPr>
            <p:ph type="title"/>
          </p:nvPr>
        </p:nvSpPr>
        <p:spPr>
          <a:xfrm>
            <a:off x="838200" y="925563"/>
            <a:ext cx="10515600" cy="4138049"/>
          </a:xfrm>
        </p:spPr>
        <p:txBody>
          <a:bodyPr>
            <a:normAutofit fontScale="90000"/>
          </a:bodyPr>
          <a:lstStyle/>
          <a:p>
            <a:pPr algn="ctr"/>
            <a:r>
              <a:rPr lang="en-GB" sz="4800" b="1" dirty="0">
                <a:latin typeface="Arial" panose="020B0604020202020204" pitchFamily="34" charset="0"/>
                <a:cs typeface="Arial" panose="020B0604020202020204" pitchFamily="34" charset="0"/>
              </a:rPr>
              <a:t>Introduction to Bioinformatics</a:t>
            </a:r>
            <a:br>
              <a:rPr lang="en-GB" sz="4800" b="1" dirty="0">
                <a:latin typeface="Arial" panose="020B0604020202020204" pitchFamily="34" charset="0"/>
                <a:cs typeface="Arial" panose="020B0604020202020204" pitchFamily="34" charset="0"/>
              </a:rPr>
            </a:b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3: Genomics, Metagenomics and</a:t>
            </a:r>
            <a:br>
              <a:rPr lang="en-GB" sz="4800" dirty="0">
                <a:solidFill>
                  <a:schemeClr val="accent1">
                    <a:lumMod val="75000"/>
                  </a:schemeClr>
                </a:solidFill>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Transcriptomics</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14</a:t>
            </a:r>
            <a:r>
              <a:rPr lang="en-GB" sz="3600" baseline="30000" dirty="0">
                <a:solidFill>
                  <a:schemeClr val="accent1">
                    <a:lumMod val="75000"/>
                  </a:schemeClr>
                </a:solidFill>
                <a:latin typeface="Arial" panose="020B0604020202020204" pitchFamily="34" charset="0"/>
                <a:cs typeface="Arial" panose="020B0604020202020204" pitchFamily="34" charset="0"/>
              </a:rPr>
              <a:t>th</a:t>
            </a:r>
            <a:r>
              <a:rPr lang="en-GB" sz="3600" dirty="0">
                <a:solidFill>
                  <a:schemeClr val="accent1">
                    <a:lumMod val="75000"/>
                  </a:schemeClr>
                </a:solidFill>
                <a:latin typeface="Arial" panose="020B0604020202020204" pitchFamily="34" charset="0"/>
                <a:cs typeface="Arial" panose="020B0604020202020204" pitchFamily="34" charset="0"/>
              </a:rPr>
              <a:t> January 2026</a:t>
            </a:r>
            <a:br>
              <a:rPr lang="en-GB" sz="3600" dirty="0">
                <a:solidFill>
                  <a:schemeClr val="accent1">
                    <a:lumMod val="75000"/>
                  </a:schemeClr>
                </a:solidFill>
                <a:latin typeface="Arial" panose="020B0604020202020204" pitchFamily="34" charset="0"/>
                <a:cs typeface="Arial" panose="020B0604020202020204" pitchFamily="34" charset="0"/>
              </a:rPr>
            </a:br>
            <a:br>
              <a:rPr lang="en-GB" sz="36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Morning Session</a:t>
            </a:r>
          </a:p>
        </p:txBody>
      </p:sp>
    </p:spTree>
    <p:extLst>
      <p:ext uri="{BB962C8B-B14F-4D97-AF65-F5344CB8AC3E}">
        <p14:creationId xmlns:p14="http://schemas.microsoft.com/office/powerpoint/2010/main" val="322407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EA2D4-B8D2-265F-09EB-538F5F1999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BEB056-521A-02B4-2A22-43FC753E984C}"/>
              </a:ext>
            </a:extLst>
          </p:cNvPr>
          <p:cNvSpPr txBox="1"/>
          <p:nvPr/>
        </p:nvSpPr>
        <p:spPr>
          <a:xfrm>
            <a:off x="289522" y="360011"/>
            <a:ext cx="9480120"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Significance of Metagenomics</a:t>
            </a:r>
          </a:p>
        </p:txBody>
      </p:sp>
      <p:sp>
        <p:nvSpPr>
          <p:cNvPr id="4" name="TextBox 3">
            <a:extLst>
              <a:ext uri="{FF2B5EF4-FFF2-40B4-BE49-F238E27FC236}">
                <a16:creationId xmlns:a16="http://schemas.microsoft.com/office/drawing/2014/main" id="{E3A4D444-7757-9ADD-76CD-AEC6E7227FDC}"/>
              </a:ext>
            </a:extLst>
          </p:cNvPr>
          <p:cNvSpPr txBox="1"/>
          <p:nvPr/>
        </p:nvSpPr>
        <p:spPr>
          <a:xfrm>
            <a:off x="289522" y="1643136"/>
            <a:ext cx="11857703" cy="2677656"/>
          </a:xfrm>
          <a:prstGeom prst="rect">
            <a:avLst/>
          </a:prstGeom>
          <a:noFill/>
        </p:spPr>
        <p:txBody>
          <a:bodyPr wrap="square" rtlCol="0">
            <a:spAutoFit/>
          </a:bodyPr>
          <a:lstStyle/>
          <a:p>
            <a:pPr marL="457200" indent="-457200">
              <a:buFont typeface="Wingdings" panose="05000000000000000000" pitchFamily="2" charset="2"/>
              <a:buChar char="§"/>
            </a:pPr>
            <a:r>
              <a:rPr lang="en-GB" sz="2800" dirty="0">
                <a:latin typeface="Arial" panose="020B0604020202020204" pitchFamily="34" charset="0"/>
                <a:cs typeface="Arial" panose="020B0604020202020204" pitchFamily="34" charset="0"/>
              </a:rPr>
              <a:t>Microbial communities are vital to ecosystem processes affecting plants, animals, and humans.</a:t>
            </a:r>
          </a:p>
          <a:p>
            <a:pPr marL="457200" indent="-457200">
              <a:buFont typeface="Wingdings" panose="05000000000000000000" pitchFamily="2" charset="2"/>
              <a:buChar char="§"/>
            </a:pPr>
            <a:r>
              <a:rPr lang="en-GB" sz="2800" dirty="0">
                <a:latin typeface="Arial" panose="020B0604020202020204" pitchFamily="34" charset="0"/>
                <a:cs typeface="Arial" panose="020B0604020202020204" pitchFamily="34" charset="0"/>
              </a:rPr>
              <a:t>These communities are diverse, complex, and dynamically influenced by the environment.</a:t>
            </a:r>
          </a:p>
          <a:p>
            <a:pPr marL="457200" indent="-457200">
              <a:buFont typeface="Wingdings" panose="05000000000000000000" pitchFamily="2" charset="2"/>
              <a:buChar char="§"/>
            </a:pPr>
            <a:r>
              <a:rPr lang="en-GB" sz="2800" dirty="0">
                <a:latin typeface="Arial" panose="020B0604020202020204" pitchFamily="34" charset="0"/>
                <a:cs typeface="Arial" panose="020B0604020202020204" pitchFamily="34" charset="0"/>
              </a:rPr>
              <a:t>Understanding their functional profiles is key to predicting ecosystem changes</a:t>
            </a:r>
          </a:p>
        </p:txBody>
      </p:sp>
    </p:spTree>
    <p:extLst>
      <p:ext uri="{BB962C8B-B14F-4D97-AF65-F5344CB8AC3E}">
        <p14:creationId xmlns:p14="http://schemas.microsoft.com/office/powerpoint/2010/main" val="167247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93E56-D8DC-7C3D-AF64-54DF06C604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1D8CB9-97C5-7B75-0258-3892B2B8F58F}"/>
              </a:ext>
            </a:extLst>
          </p:cNvPr>
          <p:cNvSpPr txBox="1"/>
          <p:nvPr/>
        </p:nvSpPr>
        <p:spPr>
          <a:xfrm>
            <a:off x="289522" y="360011"/>
            <a:ext cx="9480120"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Significance of Metagenomics</a:t>
            </a:r>
          </a:p>
        </p:txBody>
      </p:sp>
      <p:sp>
        <p:nvSpPr>
          <p:cNvPr id="4" name="TextBox 3">
            <a:extLst>
              <a:ext uri="{FF2B5EF4-FFF2-40B4-BE49-F238E27FC236}">
                <a16:creationId xmlns:a16="http://schemas.microsoft.com/office/drawing/2014/main" id="{09F6FDCA-ECC5-EEF0-743B-BD8D573246D3}"/>
              </a:ext>
            </a:extLst>
          </p:cNvPr>
          <p:cNvSpPr txBox="1"/>
          <p:nvPr/>
        </p:nvSpPr>
        <p:spPr>
          <a:xfrm>
            <a:off x="289522" y="1643136"/>
            <a:ext cx="11501425" cy="1815882"/>
          </a:xfrm>
          <a:prstGeom prst="rect">
            <a:avLst/>
          </a:prstGeom>
          <a:noFill/>
        </p:spPr>
        <p:txBody>
          <a:bodyPr wrap="square" rtlCol="0">
            <a:spAutoFit/>
          </a:bodyPr>
          <a:lstStyle/>
          <a:p>
            <a:pPr marL="457200" indent="-457200">
              <a:buFont typeface="Wingdings" panose="05000000000000000000" pitchFamily="2" charset="2"/>
              <a:buChar char="§"/>
            </a:pPr>
            <a:r>
              <a:rPr lang="en-GB" sz="2800" dirty="0">
                <a:latin typeface="Arial" panose="020B0604020202020204" pitchFamily="34" charset="0"/>
                <a:cs typeface="Arial" panose="020B0604020202020204" pitchFamily="34" charset="0"/>
              </a:rPr>
              <a:t>Metagenomics allows us to study microbes in their native environments, bypassing the need for isolation.</a:t>
            </a:r>
          </a:p>
          <a:p>
            <a:pPr marL="457200" indent="-457200">
              <a:buFont typeface="Wingdings" panose="05000000000000000000" pitchFamily="2" charset="2"/>
              <a:buChar char="§"/>
            </a:pPr>
            <a:r>
              <a:rPr lang="en-GB" sz="2800" dirty="0">
                <a:latin typeface="Arial" panose="020B0604020202020204" pitchFamily="34" charset="0"/>
                <a:cs typeface="Arial" panose="020B0604020202020204" pitchFamily="34" charset="0"/>
              </a:rPr>
              <a:t>Advances in high-throughput sequencing and computational biology can allow us to explore the functional diversity of metagenomes</a:t>
            </a:r>
          </a:p>
        </p:txBody>
      </p:sp>
    </p:spTree>
    <p:extLst>
      <p:ext uri="{BB962C8B-B14F-4D97-AF65-F5344CB8AC3E}">
        <p14:creationId xmlns:p14="http://schemas.microsoft.com/office/powerpoint/2010/main" val="3007787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FB622-0A7C-1C73-947A-DBDDF8B8CB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E2276D-C00A-8280-69A3-8E4DC39AC54C}"/>
              </a:ext>
            </a:extLst>
          </p:cNvPr>
          <p:cNvSpPr txBox="1"/>
          <p:nvPr/>
        </p:nvSpPr>
        <p:spPr>
          <a:xfrm>
            <a:off x="289522" y="360011"/>
            <a:ext cx="10378477"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Steps involved in metagenomics</a:t>
            </a:r>
          </a:p>
        </p:txBody>
      </p:sp>
      <p:sp>
        <p:nvSpPr>
          <p:cNvPr id="5" name="TextBox 4">
            <a:extLst>
              <a:ext uri="{FF2B5EF4-FFF2-40B4-BE49-F238E27FC236}">
                <a16:creationId xmlns:a16="http://schemas.microsoft.com/office/drawing/2014/main" id="{F7E2D7B9-BCB3-24BC-C55D-60A80FA8726F}"/>
              </a:ext>
            </a:extLst>
          </p:cNvPr>
          <p:cNvSpPr txBox="1"/>
          <p:nvPr/>
        </p:nvSpPr>
        <p:spPr>
          <a:xfrm>
            <a:off x="3737810" y="6497989"/>
            <a:ext cx="6096000" cy="338554"/>
          </a:xfrm>
          <a:prstGeom prst="rect">
            <a:avLst/>
          </a:prstGeom>
          <a:noFill/>
        </p:spPr>
        <p:txBody>
          <a:bodyPr wrap="square">
            <a:spAutoFit/>
          </a:bodyPr>
          <a:lstStyle/>
          <a:p>
            <a:r>
              <a:rPr lang="fr-FR" sz="1600" b="0" i="0" u="none" strike="noStrike" baseline="0" dirty="0">
                <a:latin typeface="Calibri" panose="020F0502020204030204" pitchFamily="34" charset="0"/>
              </a:rPr>
              <a:t>image source: https://microbenotes.com/metagenomics/</a:t>
            </a:r>
            <a:endParaRPr lang="en-GB" sz="1600" dirty="0"/>
          </a:p>
        </p:txBody>
      </p:sp>
      <p:pic>
        <p:nvPicPr>
          <p:cNvPr id="9" name="Picture 8">
            <a:extLst>
              <a:ext uri="{FF2B5EF4-FFF2-40B4-BE49-F238E27FC236}">
                <a16:creationId xmlns:a16="http://schemas.microsoft.com/office/drawing/2014/main" id="{1A1B8D8D-617E-30AC-2CA7-0EE656252790}"/>
              </a:ext>
            </a:extLst>
          </p:cNvPr>
          <p:cNvPicPr>
            <a:picLocks noChangeAspect="1"/>
          </p:cNvPicPr>
          <p:nvPr/>
        </p:nvPicPr>
        <p:blipFill>
          <a:blip r:embed="rId2"/>
          <a:stretch>
            <a:fillRect/>
          </a:stretch>
        </p:blipFill>
        <p:spPr>
          <a:xfrm>
            <a:off x="1036936" y="1104253"/>
            <a:ext cx="10192534" cy="5182645"/>
          </a:xfrm>
          <a:prstGeom prst="rect">
            <a:avLst/>
          </a:prstGeom>
        </p:spPr>
      </p:pic>
    </p:spTree>
    <p:extLst>
      <p:ext uri="{BB962C8B-B14F-4D97-AF65-F5344CB8AC3E}">
        <p14:creationId xmlns:p14="http://schemas.microsoft.com/office/powerpoint/2010/main" val="374267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42D79-4849-4BDD-762C-85402AF891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4F14C8-B2DE-E753-B65C-D30C00B12791}"/>
              </a:ext>
            </a:extLst>
          </p:cNvPr>
          <p:cNvSpPr txBox="1"/>
          <p:nvPr/>
        </p:nvSpPr>
        <p:spPr>
          <a:xfrm>
            <a:off x="167148" y="295843"/>
            <a:ext cx="9929298"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Types of metagenomics methods</a:t>
            </a:r>
          </a:p>
        </p:txBody>
      </p:sp>
      <p:sp>
        <p:nvSpPr>
          <p:cNvPr id="4" name="TextBox 3">
            <a:extLst>
              <a:ext uri="{FF2B5EF4-FFF2-40B4-BE49-F238E27FC236}">
                <a16:creationId xmlns:a16="http://schemas.microsoft.com/office/drawing/2014/main" id="{2BC9E4B6-2972-967B-CCE1-F00D3AB850A6}"/>
              </a:ext>
            </a:extLst>
          </p:cNvPr>
          <p:cNvSpPr txBox="1"/>
          <p:nvPr/>
        </p:nvSpPr>
        <p:spPr>
          <a:xfrm>
            <a:off x="167148" y="1351508"/>
            <a:ext cx="11857703" cy="4154984"/>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1. Targeted Metagenomics (Amplicon-based Sequencing):</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Focuses on specific genetic markers (e.g., 16S rRNA for bacteria, 18S rRNA or ITS for fungi).</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Identifies organisms at higher taxonomic levels.</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Does not provide strain-level resolution.</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Used for profiling microbial communities based on conserved regions.</a:t>
            </a:r>
          </a:p>
          <a:p>
            <a:r>
              <a:rPr lang="en-GB" sz="2400" b="1" dirty="0">
                <a:latin typeface="Arial" panose="020B0604020202020204" pitchFamily="34" charset="0"/>
                <a:cs typeface="Arial" panose="020B0604020202020204" pitchFamily="34" charset="0"/>
              </a:rPr>
              <a:t>2. Shotgun Metagenomics (WGS):</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Randomly sequences all genetic material in a sample.</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Provides detailed taxonomic and functional composition.</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Enables species-level identification.</a:t>
            </a:r>
          </a:p>
          <a:p>
            <a:pPr marL="800100" lvl="1"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Offers greater depth and broader insights into microbial diversity.</a:t>
            </a:r>
          </a:p>
        </p:txBody>
      </p:sp>
    </p:spTree>
    <p:extLst>
      <p:ext uri="{BB962C8B-B14F-4D97-AF65-F5344CB8AC3E}">
        <p14:creationId xmlns:p14="http://schemas.microsoft.com/office/powerpoint/2010/main" val="1880235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38E2-94C3-3281-6205-9F800E8CE8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25351B-830C-23E9-EBE5-F372F53945FE}"/>
              </a:ext>
            </a:extLst>
          </p:cNvPr>
          <p:cNvSpPr txBox="1"/>
          <p:nvPr/>
        </p:nvSpPr>
        <p:spPr>
          <a:xfrm>
            <a:off x="449944" y="48126"/>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Targeted vs Shotgun</a:t>
            </a:r>
          </a:p>
        </p:txBody>
      </p:sp>
      <p:pic>
        <p:nvPicPr>
          <p:cNvPr id="5" name="Picture 4">
            <a:extLst>
              <a:ext uri="{FF2B5EF4-FFF2-40B4-BE49-F238E27FC236}">
                <a16:creationId xmlns:a16="http://schemas.microsoft.com/office/drawing/2014/main" id="{D358A5FB-7B7E-71CC-3697-743CFF18BC06}"/>
              </a:ext>
            </a:extLst>
          </p:cNvPr>
          <p:cNvPicPr>
            <a:picLocks noChangeAspect="1"/>
          </p:cNvPicPr>
          <p:nvPr/>
        </p:nvPicPr>
        <p:blipFill>
          <a:blip r:embed="rId2"/>
          <a:stretch>
            <a:fillRect/>
          </a:stretch>
        </p:blipFill>
        <p:spPr>
          <a:xfrm>
            <a:off x="1153008" y="888956"/>
            <a:ext cx="9665788" cy="5529264"/>
          </a:xfrm>
          <a:prstGeom prst="rect">
            <a:avLst/>
          </a:prstGeom>
        </p:spPr>
      </p:pic>
    </p:spTree>
    <p:extLst>
      <p:ext uri="{BB962C8B-B14F-4D97-AF65-F5344CB8AC3E}">
        <p14:creationId xmlns:p14="http://schemas.microsoft.com/office/powerpoint/2010/main" val="1046142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2395-502D-EA15-CA95-B1E06F00C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3A717-B1B6-D2A6-A023-21DE7B535EA9}"/>
              </a:ext>
            </a:extLst>
          </p:cNvPr>
          <p:cNvSpPr>
            <a:spLocks noGrp="1"/>
          </p:cNvSpPr>
          <p:nvPr>
            <p:ph type="title"/>
          </p:nvPr>
        </p:nvSpPr>
        <p:spPr>
          <a:xfrm>
            <a:off x="838200" y="925563"/>
            <a:ext cx="10515600" cy="4138049"/>
          </a:xfrm>
        </p:spPr>
        <p:txBody>
          <a:bodyPr>
            <a:normAutofit/>
          </a:bodyPr>
          <a:lstStyle/>
          <a:p>
            <a:pPr algn="ct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3: Genomics, Metagenomics and</a:t>
            </a:r>
            <a:br>
              <a:rPr lang="en-GB" sz="4800" dirty="0">
                <a:solidFill>
                  <a:schemeClr val="accent1">
                    <a:lumMod val="75000"/>
                  </a:schemeClr>
                </a:solidFill>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Transcriptomics</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Morning Practical Session</a:t>
            </a:r>
          </a:p>
        </p:txBody>
      </p:sp>
    </p:spTree>
    <p:extLst>
      <p:ext uri="{BB962C8B-B14F-4D97-AF65-F5344CB8AC3E}">
        <p14:creationId xmlns:p14="http://schemas.microsoft.com/office/powerpoint/2010/main" val="2594145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E2D17-FFA5-82F0-769C-2682E0C6F9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C25A06-0296-03BD-01DD-4D6F0D1D4907}"/>
              </a:ext>
            </a:extLst>
          </p:cNvPr>
          <p:cNvSpPr txBox="1"/>
          <p:nvPr/>
        </p:nvSpPr>
        <p:spPr>
          <a:xfrm>
            <a:off x="64934" y="1851927"/>
            <a:ext cx="11998730" cy="1754326"/>
          </a:xfrm>
          <a:prstGeom prst="rect">
            <a:avLst/>
          </a:prstGeom>
          <a:noFill/>
        </p:spPr>
        <p:txBody>
          <a:bodyPr wrap="square" rtlCol="0">
            <a:spAutoFit/>
          </a:bodyPr>
          <a:lstStyle/>
          <a:p>
            <a:r>
              <a:rPr lang="en-GB" sz="3600" b="1" dirty="0">
                <a:latin typeface="Arial" panose="020B0604020202020204" pitchFamily="34" charset="0"/>
                <a:cs typeface="Arial" panose="020B0604020202020204" pitchFamily="34" charset="0"/>
              </a:rPr>
              <a:t>Hands-On: Exploring NCBI Genome Data Viewer, Accessing Genomic and </a:t>
            </a:r>
            <a:r>
              <a:rPr lang="en-GB" sz="3600" b="1" dirty="0" err="1">
                <a:latin typeface="Arial" panose="020B0604020202020204" pitchFamily="34" charset="0"/>
                <a:cs typeface="Arial" panose="020B0604020202020204" pitchFamily="34" charset="0"/>
              </a:rPr>
              <a:t>MGnify</a:t>
            </a:r>
            <a:r>
              <a:rPr lang="en-GB" sz="3600" b="1" dirty="0">
                <a:latin typeface="Arial" panose="020B0604020202020204" pitchFamily="34" charset="0"/>
                <a:cs typeface="Arial" panose="020B0604020202020204" pitchFamily="34" charset="0"/>
              </a:rPr>
              <a:t> Metagenomic Data, and </a:t>
            </a:r>
            <a:r>
              <a:rPr lang="en-GB" sz="3600" b="1" dirty="0" err="1">
                <a:latin typeface="Arial" panose="020B0604020202020204" pitchFamily="34" charset="0"/>
                <a:cs typeface="Arial" panose="020B0604020202020204" pitchFamily="34" charset="0"/>
              </a:rPr>
              <a:t>Analyzing</a:t>
            </a:r>
            <a:r>
              <a:rPr lang="en-GB" sz="3600" b="1" dirty="0">
                <a:latin typeface="Arial" panose="020B0604020202020204" pitchFamily="34" charset="0"/>
                <a:cs typeface="Arial" panose="020B0604020202020204" pitchFamily="34" charset="0"/>
              </a:rPr>
              <a:t> with </a:t>
            </a:r>
            <a:r>
              <a:rPr lang="en-GB" sz="3600" b="1" dirty="0" err="1">
                <a:latin typeface="Arial" panose="020B0604020202020204" pitchFamily="34" charset="0"/>
                <a:cs typeface="Arial" panose="020B0604020202020204" pitchFamily="34" charset="0"/>
              </a:rPr>
              <a:t>Biopython</a:t>
            </a:r>
            <a:endParaRPr lang="en-GB"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6541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E1F1B-17F1-CC7C-0985-91A1668168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F8CFD3-1069-212C-686F-6D34D83D8031}"/>
              </a:ext>
            </a:extLst>
          </p:cNvPr>
          <p:cNvSpPr txBox="1"/>
          <p:nvPr/>
        </p:nvSpPr>
        <p:spPr>
          <a:xfrm>
            <a:off x="16042" y="16042"/>
            <a:ext cx="11902477" cy="707886"/>
          </a:xfrm>
          <a:prstGeom prst="rect">
            <a:avLst/>
          </a:prstGeom>
          <a:noFill/>
        </p:spPr>
        <p:txBody>
          <a:bodyPr wrap="square" rtlCol="0">
            <a:spAutoFit/>
          </a:bodyPr>
          <a:lstStyle/>
          <a:p>
            <a:r>
              <a:rPr lang="en-GB" sz="4000" b="1" dirty="0">
                <a:latin typeface="Arial" panose="020B0604020202020204" pitchFamily="34" charset="0"/>
                <a:cs typeface="Arial" panose="020B0604020202020204" pitchFamily="34" charset="0"/>
              </a:rPr>
              <a:t>Alternative to NCBI - GDV: UCSC and BLAT</a:t>
            </a:r>
          </a:p>
        </p:txBody>
      </p:sp>
      <p:sp>
        <p:nvSpPr>
          <p:cNvPr id="4" name="TextBox 3">
            <a:extLst>
              <a:ext uri="{FF2B5EF4-FFF2-40B4-BE49-F238E27FC236}">
                <a16:creationId xmlns:a16="http://schemas.microsoft.com/office/drawing/2014/main" id="{7A059E70-48E0-8A3A-A807-95D823E16D68}"/>
              </a:ext>
            </a:extLst>
          </p:cNvPr>
          <p:cNvSpPr txBox="1"/>
          <p:nvPr/>
        </p:nvSpPr>
        <p:spPr>
          <a:xfrm>
            <a:off x="109325" y="1402505"/>
            <a:ext cx="5761703" cy="3785652"/>
          </a:xfrm>
          <a:prstGeom prst="rect">
            <a:avLst/>
          </a:prstGeom>
          <a:noFill/>
        </p:spPr>
        <p:txBody>
          <a:bodyPr wrap="square" rtlCol="0">
            <a:spAutoFit/>
          </a:bodyPr>
          <a:lstStyle/>
          <a:p>
            <a:pPr marL="342900"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UCSC (University of California, Santa Cruz) Genome Browser is an online tool for visualizing and </a:t>
            </a:r>
            <a:r>
              <a:rPr lang="en-GB" sz="2400" dirty="0" err="1">
                <a:latin typeface="Arial" panose="020B0604020202020204" pitchFamily="34" charset="0"/>
                <a:cs typeface="Arial" panose="020B0604020202020204" pitchFamily="34" charset="0"/>
              </a:rPr>
              <a:t>analyzing</a:t>
            </a:r>
            <a:r>
              <a:rPr lang="en-GB" sz="2400" dirty="0">
                <a:latin typeface="Arial" panose="020B0604020202020204" pitchFamily="34" charset="0"/>
                <a:cs typeface="Arial" panose="020B0604020202020204" pitchFamily="34" charset="0"/>
              </a:rPr>
              <a:t> genomic data across species.</a:t>
            </a:r>
          </a:p>
          <a:p>
            <a:r>
              <a:rPr lang="en-GB" sz="2400" dirty="0">
                <a:latin typeface="Arial" panose="020B0604020202020204" pitchFamily="34" charset="0"/>
                <a:cs typeface="Arial" panose="020B0604020202020204" pitchFamily="34" charset="0"/>
                <a:hlinkClick r:id="rId2"/>
              </a:rPr>
              <a:t>https://genome.ucsc.edu/</a:t>
            </a:r>
            <a:r>
              <a:rPr lang="en-GB" sz="2400" dirty="0">
                <a:latin typeface="Arial" panose="020B0604020202020204" pitchFamily="34" charset="0"/>
                <a:cs typeface="Arial" panose="020B0604020202020204" pitchFamily="34" charset="0"/>
              </a:rPr>
              <a:t> </a:t>
            </a:r>
          </a:p>
          <a:p>
            <a:pPr marL="342900" indent="-342900">
              <a:buFont typeface="Wingdings" panose="05000000000000000000" pitchFamily="2" charset="2"/>
              <a:buChar char="§"/>
            </a:pPr>
            <a:r>
              <a:rPr lang="en-GB" sz="2400" dirty="0">
                <a:latin typeface="Arial" panose="020B0604020202020204" pitchFamily="34" charset="0"/>
                <a:cs typeface="Arial" panose="020B0604020202020204" pitchFamily="34" charset="0"/>
              </a:rPr>
              <a:t>BLAT (BLAST-Like Alignment Tool) is a fast alignment tool used to find similarities between sequences and reference genomes.</a:t>
            </a:r>
          </a:p>
          <a:p>
            <a:r>
              <a:rPr lang="en-GB" sz="2400" dirty="0">
                <a:latin typeface="Arial" panose="020B0604020202020204" pitchFamily="34" charset="0"/>
                <a:cs typeface="Arial" panose="020B0604020202020204" pitchFamily="34" charset="0"/>
                <a:hlinkClick r:id="rId3"/>
              </a:rPr>
              <a:t>https://genome.ucsc.edu/cgi-bin/hgBlat</a:t>
            </a:r>
            <a:r>
              <a:rPr lang="en-GB" sz="2400" dirty="0">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0C00C74B-0717-0BFF-FB5A-61F048FD8EF2}"/>
              </a:ext>
            </a:extLst>
          </p:cNvPr>
          <p:cNvPicPr>
            <a:picLocks noChangeAspect="1"/>
          </p:cNvPicPr>
          <p:nvPr/>
        </p:nvPicPr>
        <p:blipFill>
          <a:blip r:embed="rId4"/>
          <a:stretch>
            <a:fillRect/>
          </a:stretch>
        </p:blipFill>
        <p:spPr>
          <a:xfrm>
            <a:off x="5785739" y="1402505"/>
            <a:ext cx="6406261" cy="3924130"/>
          </a:xfrm>
          <a:prstGeom prst="rect">
            <a:avLst/>
          </a:prstGeom>
        </p:spPr>
      </p:pic>
    </p:spTree>
    <p:extLst>
      <p:ext uri="{BB962C8B-B14F-4D97-AF65-F5344CB8AC3E}">
        <p14:creationId xmlns:p14="http://schemas.microsoft.com/office/powerpoint/2010/main" val="327263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F03B9-5702-8E7F-3039-955160D886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897C42-313C-E9C8-2501-1917BC9BAB80}"/>
              </a:ext>
            </a:extLst>
          </p:cNvPr>
          <p:cNvSpPr txBox="1"/>
          <p:nvPr/>
        </p:nvSpPr>
        <p:spPr>
          <a:xfrm>
            <a:off x="4251923" y="2659559"/>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Lunch Break</a:t>
            </a:r>
          </a:p>
        </p:txBody>
      </p:sp>
    </p:spTree>
    <p:extLst>
      <p:ext uri="{BB962C8B-B14F-4D97-AF65-F5344CB8AC3E}">
        <p14:creationId xmlns:p14="http://schemas.microsoft.com/office/powerpoint/2010/main" val="3590658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14E4D-0B14-D0AB-F834-A543EB773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19B24-BD5C-127B-2F9A-E81C283C5A21}"/>
              </a:ext>
            </a:extLst>
          </p:cNvPr>
          <p:cNvSpPr>
            <a:spLocks noGrp="1"/>
          </p:cNvSpPr>
          <p:nvPr>
            <p:ph type="title"/>
          </p:nvPr>
        </p:nvSpPr>
        <p:spPr>
          <a:xfrm>
            <a:off x="838200" y="925563"/>
            <a:ext cx="10515600" cy="4138049"/>
          </a:xfrm>
        </p:spPr>
        <p:txBody>
          <a:bodyPr>
            <a:normAutofit fontScale="90000"/>
          </a:bodyPr>
          <a:lstStyle/>
          <a:p>
            <a:pPr algn="ctr"/>
            <a:r>
              <a:rPr lang="en-GB" sz="4800" b="1" dirty="0">
                <a:latin typeface="Arial" panose="020B0604020202020204" pitchFamily="34" charset="0"/>
                <a:cs typeface="Arial" panose="020B0604020202020204" pitchFamily="34" charset="0"/>
              </a:rPr>
              <a:t>Introduction to Bioinformatics</a:t>
            </a:r>
            <a:br>
              <a:rPr lang="en-GB" sz="4800" b="1" dirty="0">
                <a:latin typeface="Arial" panose="020B0604020202020204" pitchFamily="34" charset="0"/>
                <a:cs typeface="Arial" panose="020B0604020202020204" pitchFamily="34" charset="0"/>
              </a:rPr>
            </a:b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3: Genomics, Metagenomics and</a:t>
            </a:r>
            <a:br>
              <a:rPr lang="en-GB" sz="4800" dirty="0">
                <a:solidFill>
                  <a:schemeClr val="accent1">
                    <a:lumMod val="75000"/>
                  </a:schemeClr>
                </a:solidFill>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Transcriptomics</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14</a:t>
            </a:r>
            <a:r>
              <a:rPr lang="en-GB" sz="3600" baseline="30000" dirty="0">
                <a:solidFill>
                  <a:schemeClr val="accent1">
                    <a:lumMod val="75000"/>
                  </a:schemeClr>
                </a:solidFill>
                <a:latin typeface="Arial" panose="020B0604020202020204" pitchFamily="34" charset="0"/>
                <a:cs typeface="Arial" panose="020B0604020202020204" pitchFamily="34" charset="0"/>
              </a:rPr>
              <a:t>th</a:t>
            </a:r>
            <a:r>
              <a:rPr lang="en-GB" sz="3600" dirty="0">
                <a:solidFill>
                  <a:schemeClr val="accent1">
                    <a:lumMod val="75000"/>
                  </a:schemeClr>
                </a:solidFill>
                <a:latin typeface="Arial" panose="020B0604020202020204" pitchFamily="34" charset="0"/>
                <a:cs typeface="Arial" panose="020B0604020202020204" pitchFamily="34" charset="0"/>
              </a:rPr>
              <a:t> January 2026</a:t>
            </a:r>
            <a:br>
              <a:rPr lang="en-GB" sz="3600" dirty="0">
                <a:solidFill>
                  <a:schemeClr val="accent1">
                    <a:lumMod val="75000"/>
                  </a:schemeClr>
                </a:solidFill>
                <a:latin typeface="Arial" panose="020B0604020202020204" pitchFamily="34" charset="0"/>
                <a:cs typeface="Arial" panose="020B0604020202020204" pitchFamily="34" charset="0"/>
              </a:rPr>
            </a:br>
            <a:br>
              <a:rPr lang="en-GB" sz="36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Afternoon Session</a:t>
            </a:r>
          </a:p>
        </p:txBody>
      </p:sp>
    </p:spTree>
    <p:extLst>
      <p:ext uri="{BB962C8B-B14F-4D97-AF65-F5344CB8AC3E}">
        <p14:creationId xmlns:p14="http://schemas.microsoft.com/office/powerpoint/2010/main" val="243332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A915B-9F65-9BFB-4A13-F023E7344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47410-4724-3AC7-0649-B3E20FBA2059}"/>
              </a:ext>
            </a:extLst>
          </p:cNvPr>
          <p:cNvSpPr>
            <a:spLocks noGrp="1"/>
          </p:cNvSpPr>
          <p:nvPr>
            <p:ph type="title"/>
          </p:nvPr>
        </p:nvSpPr>
        <p:spPr>
          <a:xfrm>
            <a:off x="838200" y="1359975"/>
            <a:ext cx="10515600" cy="4138049"/>
          </a:xfrm>
        </p:spPr>
        <p:txBody>
          <a:bodyPr>
            <a:normAutofit/>
          </a:bodyPr>
          <a:lstStyle/>
          <a:p>
            <a:pPr algn="ctr"/>
            <a:r>
              <a:rPr lang="en-GB" sz="4800" b="1" dirty="0">
                <a:solidFill>
                  <a:schemeClr val="accent1">
                    <a:lumMod val="40000"/>
                    <a:lumOff val="60000"/>
                  </a:schemeClr>
                </a:solidFill>
                <a:latin typeface="Arial" panose="020B0604020202020204" pitchFamily="34" charset="0"/>
                <a:cs typeface="Arial" panose="020B0604020202020204" pitchFamily="34" charset="0"/>
              </a:rPr>
              <a:t>Introduction to Genomics</a:t>
            </a:r>
            <a:br>
              <a:rPr lang="en-GB" sz="4800" b="1" dirty="0">
                <a:solidFill>
                  <a:schemeClr val="accent1">
                    <a:lumMod val="40000"/>
                    <a:lumOff val="60000"/>
                  </a:schemeClr>
                </a:solidFill>
                <a:latin typeface="Arial" panose="020B0604020202020204" pitchFamily="34" charset="0"/>
                <a:cs typeface="Arial" panose="020B0604020202020204" pitchFamily="34" charset="0"/>
              </a:rPr>
            </a:br>
            <a:br>
              <a:rPr lang="en-GB" sz="4800" b="1" dirty="0">
                <a:solidFill>
                  <a:schemeClr val="accent1">
                    <a:lumMod val="40000"/>
                    <a:lumOff val="60000"/>
                  </a:schemeClr>
                </a:solidFill>
                <a:latin typeface="Arial" panose="020B0604020202020204" pitchFamily="34" charset="0"/>
                <a:cs typeface="Arial" panose="020B0604020202020204" pitchFamily="34" charset="0"/>
              </a:rPr>
            </a:br>
            <a:br>
              <a:rPr lang="en-GB" sz="4800" b="1" dirty="0">
                <a:solidFill>
                  <a:schemeClr val="accent1">
                    <a:lumMod val="40000"/>
                    <a:lumOff val="60000"/>
                  </a:schemeClr>
                </a:solidFill>
                <a:latin typeface="Arial" panose="020B0604020202020204" pitchFamily="34" charset="0"/>
                <a:cs typeface="Arial" panose="020B0604020202020204" pitchFamily="34" charset="0"/>
              </a:rPr>
            </a:br>
            <a:endParaRPr lang="en-GB" sz="3600" b="1" dirty="0">
              <a:solidFill>
                <a:schemeClr val="accent1">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639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D608D-CB8F-3CC3-B147-ECB8F32204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59D75-F29C-005E-56D1-ADB9DBD7CF32}"/>
              </a:ext>
            </a:extLst>
          </p:cNvPr>
          <p:cNvSpPr txBox="1"/>
          <p:nvPr/>
        </p:nvSpPr>
        <p:spPr>
          <a:xfrm>
            <a:off x="176981" y="78658"/>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Outline Day 3</a:t>
            </a:r>
          </a:p>
        </p:txBody>
      </p:sp>
      <p:sp>
        <p:nvSpPr>
          <p:cNvPr id="4" name="TextBox 3">
            <a:extLst>
              <a:ext uri="{FF2B5EF4-FFF2-40B4-BE49-F238E27FC236}">
                <a16:creationId xmlns:a16="http://schemas.microsoft.com/office/drawing/2014/main" id="{DAA81B2D-3BA2-594E-E448-2A56013D5E9A}"/>
              </a:ext>
            </a:extLst>
          </p:cNvPr>
          <p:cNvSpPr txBox="1"/>
          <p:nvPr/>
        </p:nvSpPr>
        <p:spPr>
          <a:xfrm>
            <a:off x="157316" y="910135"/>
            <a:ext cx="11857703" cy="2308324"/>
          </a:xfrm>
          <a:prstGeom prst="rect">
            <a:avLst/>
          </a:prstGeom>
          <a:noFill/>
        </p:spPr>
        <p:txBody>
          <a:bodyPr wrap="square" rtlCol="0">
            <a:spAutoFit/>
          </a:bodyPr>
          <a:lstStyle/>
          <a:p>
            <a:pPr marL="742950" lvl="1" indent="-285750">
              <a:buFont typeface="Wingdings" panose="05000000000000000000" pitchFamily="2" charset="2"/>
              <a:buChar char="§"/>
            </a:pPr>
            <a:r>
              <a:rPr lang="en-GB" sz="2400" b="1" dirty="0">
                <a:latin typeface="Arial" panose="020B0604020202020204" pitchFamily="34" charset="0"/>
                <a:cs typeface="Arial" panose="020B0604020202020204" pitchFamily="34" charset="0"/>
              </a:rPr>
              <a:t>Afternoon (2-5 pm):</a:t>
            </a:r>
          </a:p>
          <a:p>
            <a:pPr marL="1200150" lvl="2" indent="-285750">
              <a:buFont typeface="Wingdings" panose="05000000000000000000" pitchFamily="2" charset="2"/>
              <a:buChar char="§"/>
            </a:pPr>
            <a:r>
              <a:rPr lang="en-GB" sz="2400" b="1" dirty="0">
                <a:latin typeface="Arial" panose="020B0604020202020204" pitchFamily="34" charset="0"/>
                <a:cs typeface="Arial" panose="020B0604020202020204" pitchFamily="34" charset="0"/>
              </a:rPr>
              <a:t>Introduction to Transcriptomics:</a:t>
            </a:r>
          </a:p>
          <a:p>
            <a:pPr marL="1657350" lvl="3"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RNA sequencing and transcriptome analysis.</a:t>
            </a:r>
          </a:p>
          <a:p>
            <a:pPr marL="1657350" lvl="3"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Expression profiling and differential expression analysis.</a:t>
            </a:r>
          </a:p>
          <a:p>
            <a:pPr marL="1200150" lvl="2" indent="-285750">
              <a:buFont typeface="Wingdings" panose="05000000000000000000" pitchFamily="2" charset="2"/>
              <a:buChar char="§"/>
            </a:pPr>
            <a:r>
              <a:rPr lang="en-GB" sz="2400" b="1" dirty="0">
                <a:latin typeface="Arial" panose="020B0604020202020204" pitchFamily="34" charset="0"/>
                <a:cs typeface="Arial" panose="020B0604020202020204" pitchFamily="34" charset="0"/>
              </a:rPr>
              <a:t>Practical Session:</a:t>
            </a:r>
          </a:p>
          <a:p>
            <a:pPr lvl="2"/>
            <a:r>
              <a:rPr lang="en-GB" sz="2400" b="1"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Analyze</a:t>
            </a:r>
            <a:r>
              <a:rPr lang="en-GB" sz="2400" dirty="0">
                <a:latin typeface="Arial" panose="020B0604020202020204" pitchFamily="34" charset="0"/>
                <a:cs typeface="Arial" panose="020B0604020202020204" pitchFamily="34" charset="0"/>
              </a:rPr>
              <a:t> RNA-</a:t>
            </a:r>
            <a:r>
              <a:rPr lang="en-GB" sz="2400" dirty="0" err="1">
                <a:latin typeface="Arial" panose="020B0604020202020204" pitchFamily="34" charset="0"/>
                <a:cs typeface="Arial" panose="020B0604020202020204" pitchFamily="34" charset="0"/>
              </a:rPr>
              <a:t>seq</a:t>
            </a:r>
            <a:r>
              <a:rPr lang="en-GB" sz="2400" dirty="0">
                <a:latin typeface="Arial" panose="020B0604020202020204" pitchFamily="34" charset="0"/>
                <a:cs typeface="Arial" panose="020B0604020202020204" pitchFamily="34" charset="0"/>
              </a:rPr>
              <a:t> data using python</a:t>
            </a:r>
          </a:p>
        </p:txBody>
      </p:sp>
    </p:spTree>
    <p:extLst>
      <p:ext uri="{BB962C8B-B14F-4D97-AF65-F5344CB8AC3E}">
        <p14:creationId xmlns:p14="http://schemas.microsoft.com/office/powerpoint/2010/main" val="736009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369" y="238540"/>
            <a:ext cx="8263890" cy="1434415"/>
          </a:xfrm>
        </p:spPr>
        <p:txBody>
          <a:bodyPr anchor="b">
            <a:normAutofit/>
          </a:bodyPr>
          <a:lstStyle/>
          <a:p>
            <a:r>
              <a:rPr lang="en-US" sz="4000" b="1" dirty="0">
                <a:latin typeface="Arial" panose="020B0604020202020204" pitchFamily="34" charset="0"/>
                <a:cs typeface="Arial" panose="020B0604020202020204" pitchFamily="34" charset="0"/>
              </a:rPr>
              <a:t>Transcriptome</a:t>
            </a:r>
          </a:p>
        </p:txBody>
      </p:sp>
      <p:sp>
        <p:nvSpPr>
          <p:cNvPr id="3" name="Content Placeholder 2"/>
          <p:cNvSpPr>
            <a:spLocks noGrp="1"/>
          </p:cNvSpPr>
          <p:nvPr>
            <p:ph idx="1"/>
          </p:nvPr>
        </p:nvSpPr>
        <p:spPr>
          <a:xfrm>
            <a:off x="1953369" y="2071316"/>
            <a:ext cx="5035164" cy="4119172"/>
          </a:xfrm>
        </p:spPr>
        <p:txBody>
          <a:bodyPr anchor="t">
            <a:normAutofit/>
          </a:bodyPr>
          <a:lstStyle/>
          <a:p>
            <a:pPr>
              <a:buFont typeface="Wingdings" panose="05000000000000000000" pitchFamily="2" charset="2"/>
              <a:buChar char="§"/>
            </a:pPr>
            <a:r>
              <a:rPr lang="en-US" sz="1900" dirty="0">
                <a:latin typeface="Arial" panose="020B0604020202020204" pitchFamily="34" charset="0"/>
                <a:cs typeface="Arial" panose="020B0604020202020204" pitchFamily="34" charset="0"/>
              </a:rPr>
              <a:t>The transcriptome is the complete set of transcripts in a cell and their quantity, for a specific developmental stage or physiological condition.</a:t>
            </a:r>
          </a:p>
          <a:p>
            <a:pPr>
              <a:buFont typeface="Wingdings" panose="05000000000000000000" pitchFamily="2" charset="2"/>
              <a:buChar char="§"/>
            </a:pPr>
            <a:r>
              <a:rPr lang="en-US" sz="1900" dirty="0">
                <a:latin typeface="Arial" panose="020B0604020202020204" pitchFamily="34" charset="0"/>
                <a:cs typeface="Arial" panose="020B0604020202020204" pitchFamily="34" charset="0"/>
              </a:rPr>
              <a:t> Understanding the transcriptome is essential for interpreting the functional elements of the genome and revealing the molecular constituents of cells and tissues, and also for understanding development and disease. </a:t>
            </a:r>
          </a:p>
        </p:txBody>
      </p:sp>
      <p:pic>
        <p:nvPicPr>
          <p:cNvPr id="1026" name="Picture 2" descr="Transcriptomics">
            <a:extLst>
              <a:ext uri="{FF2B5EF4-FFF2-40B4-BE49-F238E27FC236}">
                <a16:creationId xmlns:a16="http://schemas.microsoft.com/office/drawing/2014/main" id="{4C22777F-BE84-95B9-01BA-57EE77704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662" r="19752" b="2"/>
          <a:stretch>
            <a:fillRect/>
          </a:stretch>
        </p:blipFill>
        <p:spPr bwMode="auto">
          <a:xfrm>
            <a:off x="7280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7202" y="640080"/>
            <a:ext cx="3717798" cy="1481328"/>
          </a:xfrm>
        </p:spPr>
        <p:txBody>
          <a:bodyPr anchor="b">
            <a:normAutofit/>
          </a:bodyPr>
          <a:lstStyle/>
          <a:p>
            <a:r>
              <a:rPr lang="en-US" sz="3600" b="1" dirty="0">
                <a:latin typeface="Arial" panose="020B0604020202020204" pitchFamily="34" charset="0"/>
                <a:cs typeface="Arial" panose="020B0604020202020204" pitchFamily="34" charset="0"/>
              </a:rPr>
              <a:t>Transcriptomics</a:t>
            </a:r>
          </a:p>
        </p:txBody>
      </p:sp>
      <p:sp>
        <p:nvSpPr>
          <p:cNvPr id="3" name="Content Placeholder 2"/>
          <p:cNvSpPr>
            <a:spLocks noGrp="1"/>
          </p:cNvSpPr>
          <p:nvPr>
            <p:ph idx="1"/>
          </p:nvPr>
        </p:nvSpPr>
        <p:spPr>
          <a:xfrm>
            <a:off x="1997202" y="2660904"/>
            <a:ext cx="3870198" cy="3547872"/>
          </a:xfrm>
        </p:spPr>
        <p:txBody>
          <a:bodyPr anchor="t">
            <a:normAutofit/>
          </a:bodyPr>
          <a:lstStyle/>
          <a:p>
            <a:r>
              <a:rPr lang="en-US" sz="1900" dirty="0">
                <a:latin typeface="Arial" panose="020B0604020202020204" pitchFamily="34" charset="0"/>
                <a:cs typeface="Arial" panose="020B0604020202020204" pitchFamily="34" charset="0"/>
              </a:rPr>
              <a:t>Transcriptomics, the study of RNA in any of its forms.</a:t>
            </a:r>
          </a:p>
          <a:p>
            <a:r>
              <a:rPr lang="en-US" sz="1900" dirty="0">
                <a:latin typeface="Arial" panose="020B0604020202020204" pitchFamily="34" charset="0"/>
                <a:cs typeface="Arial" panose="020B0604020202020204" pitchFamily="34" charset="0"/>
              </a:rPr>
              <a:t>The transcriptome is the set of all RNA molecules, including mRNA, rRNA, tRNA, and other non-coding RNA produced in one or a population of cells.</a:t>
            </a:r>
          </a:p>
        </p:txBody>
      </p:sp>
      <p:pic>
        <p:nvPicPr>
          <p:cNvPr id="6" name="Picture 5">
            <a:extLst>
              <a:ext uri="{FF2B5EF4-FFF2-40B4-BE49-F238E27FC236}">
                <a16:creationId xmlns:a16="http://schemas.microsoft.com/office/drawing/2014/main" id="{F1EB902C-D269-678F-6AA4-C4AFA831F147}"/>
              </a:ext>
            </a:extLst>
          </p:cNvPr>
          <p:cNvPicPr>
            <a:picLocks noChangeAspect="1"/>
          </p:cNvPicPr>
          <p:nvPr/>
        </p:nvPicPr>
        <p:blipFill>
          <a:blip r:embed="rId2"/>
          <a:stretch>
            <a:fillRect/>
          </a:stretch>
        </p:blipFill>
        <p:spPr>
          <a:xfrm>
            <a:off x="6098286" y="2108613"/>
            <a:ext cx="4094226" cy="26407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cs typeface="Arial" panose="020B0604020202020204" pitchFamily="34" charset="0"/>
              </a:rPr>
              <a:t>Transcriptomics</a:t>
            </a:r>
            <a:r>
              <a:rPr lang="en-US" dirty="0">
                <a:latin typeface="Arial" panose="020B0604020202020204" pitchFamily="34" charset="0"/>
                <a:cs typeface="Arial" panose="020B0604020202020204" pitchFamily="34" charset="0"/>
              </a:rPr>
              <a:t> scope</a:t>
            </a:r>
          </a:p>
        </p:txBody>
      </p:sp>
      <p:sp>
        <p:nvSpPr>
          <p:cNvPr id="3" name="Content Placeholder 2"/>
          <p:cNvSpPr>
            <a:spLocks noGrp="1"/>
          </p:cNvSpPr>
          <p:nvPr>
            <p:ph idx="1"/>
          </p:nvPr>
        </p:nvSpPr>
        <p:spPr>
          <a:xfrm>
            <a:off x="1981200" y="1600201"/>
            <a:ext cx="8229600" cy="3962400"/>
          </a:xfrm>
        </p:spPr>
        <p:txBody>
          <a:bodyPr>
            <a:normAutofit/>
          </a:bodyPr>
          <a:lstStyle/>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The term can be applied to the total set of transcripts in a given organism, or to the specific subset of transcripts present in a particular cell type.</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Unlike the genome, which is roughly fixed for a given cell line (excluding mutations), the </a:t>
            </a:r>
            <a:r>
              <a:rPr lang="en-US" sz="2000" dirty="0" err="1">
                <a:latin typeface="Arial" panose="020B0604020202020204" pitchFamily="34" charset="0"/>
                <a:cs typeface="Arial" panose="020B0604020202020204" pitchFamily="34" charset="0"/>
              </a:rPr>
              <a:t>transcriptome</a:t>
            </a:r>
            <a:r>
              <a:rPr lang="en-US" sz="2000" dirty="0">
                <a:latin typeface="Arial" panose="020B0604020202020204" pitchFamily="34" charset="0"/>
                <a:cs typeface="Arial" panose="020B0604020202020204" pitchFamily="34" charset="0"/>
              </a:rPr>
              <a:t> can vary with external environmental conditions.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err="1">
                <a:latin typeface="Arial" panose="020B0604020202020204" pitchFamily="34" charset="0"/>
                <a:cs typeface="Arial" panose="020B0604020202020204" pitchFamily="34" charset="0"/>
              </a:rPr>
              <a:t>Transcriptomics</a:t>
            </a:r>
            <a:r>
              <a:rPr lang="en-US" b="1" dirty="0">
                <a:latin typeface="Arial" panose="020B0604020202020204" pitchFamily="34" charset="0"/>
                <a:cs typeface="Arial" panose="020B0604020202020204" pitchFamily="34" charset="0"/>
              </a:rPr>
              <a:t> scope</a:t>
            </a:r>
          </a:p>
        </p:txBody>
      </p:sp>
      <p:sp>
        <p:nvSpPr>
          <p:cNvPr id="3" name="Content Placeholder 2"/>
          <p:cNvSpPr>
            <a:spLocks noGrp="1"/>
          </p:cNvSpPr>
          <p:nvPr>
            <p:ph idx="1"/>
          </p:nvPr>
        </p:nvSpPr>
        <p:spPr>
          <a:xfrm>
            <a:off x="1981200" y="1600201"/>
            <a:ext cx="8229600" cy="3962400"/>
          </a:xfrm>
        </p:spPr>
        <p:txBody>
          <a:bodyPr>
            <a:normAutofit fontScale="92500" lnSpcReduction="10000"/>
          </a:bodyPr>
          <a:lstStyle/>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Because it includes all mRNA transcripts in the cell, the </a:t>
            </a:r>
            <a:r>
              <a:rPr lang="en-US" dirty="0" err="1">
                <a:latin typeface="Arial" panose="020B0604020202020204" pitchFamily="34" charset="0"/>
                <a:cs typeface="Arial" panose="020B0604020202020204" pitchFamily="34" charset="0"/>
              </a:rPr>
              <a:t>transcriptome</a:t>
            </a:r>
            <a:r>
              <a:rPr lang="en-US" dirty="0">
                <a:latin typeface="Arial" panose="020B0604020202020204" pitchFamily="34" charset="0"/>
                <a:cs typeface="Arial" panose="020B0604020202020204" pitchFamily="34" charset="0"/>
              </a:rPr>
              <a:t> reflects the genes that are being actively expressed at any given time, with the exception of mRNA degradation phenomena such as transcriptional attenuation. </a:t>
            </a:r>
          </a:p>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The study of </a:t>
            </a:r>
            <a:r>
              <a:rPr lang="en-US" dirty="0" err="1">
                <a:latin typeface="Arial" panose="020B0604020202020204" pitchFamily="34" charset="0"/>
                <a:cs typeface="Arial" panose="020B0604020202020204" pitchFamily="34" charset="0"/>
              </a:rPr>
              <a:t>transcriptomics</a:t>
            </a:r>
            <a:r>
              <a:rPr lang="en-US" dirty="0">
                <a:latin typeface="Arial" panose="020B0604020202020204" pitchFamily="34" charset="0"/>
                <a:cs typeface="Arial" panose="020B0604020202020204" pitchFamily="34" charset="0"/>
              </a:rPr>
              <a:t>, also referred to as expression profiling, examines the expression level of mRNAs in a given cell population, often using high-throughput techniques based on DNA microarray technology.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Arial" panose="020B0604020202020204" pitchFamily="34" charset="0"/>
                <a:cs typeface="Arial" panose="020B0604020202020204" pitchFamily="34" charset="0"/>
              </a:rPr>
              <a:t>Transcriptomics</a:t>
            </a:r>
            <a:r>
              <a:rPr lang="en-US" b="1" dirty="0">
                <a:latin typeface="Arial" panose="020B0604020202020204" pitchFamily="34" charset="0"/>
                <a:cs typeface="Arial" panose="020B0604020202020204" pitchFamily="34" charset="0"/>
              </a:rPr>
              <a:t> aims</a:t>
            </a:r>
          </a:p>
        </p:txBody>
      </p:sp>
      <p:sp>
        <p:nvSpPr>
          <p:cNvPr id="3" name="Content Placeholder 2"/>
          <p:cNvSpPr>
            <a:spLocks noGrp="1"/>
          </p:cNvSpPr>
          <p:nvPr>
            <p:ph idx="1"/>
          </p:nvPr>
        </p:nvSpPr>
        <p:spPr>
          <a:xfrm>
            <a:off x="1981200" y="1600201"/>
            <a:ext cx="8229600" cy="3962400"/>
          </a:xfrm>
        </p:spPr>
        <p:txBody>
          <a:bodyPr>
            <a:normAutofit lnSpcReduction="10000"/>
          </a:bodyPr>
          <a:lstStyle/>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To catalogue all species of transcripts, including mRNAs, </a:t>
            </a:r>
            <a:r>
              <a:rPr lang="en-US" dirty="0" err="1">
                <a:latin typeface="Arial" panose="020B0604020202020204" pitchFamily="34" charset="0"/>
                <a:cs typeface="Arial" panose="020B0604020202020204" pitchFamily="34" charset="0"/>
              </a:rPr>
              <a:t>noncoding</a:t>
            </a:r>
            <a:r>
              <a:rPr lang="en-US" dirty="0">
                <a:latin typeface="Arial" panose="020B0604020202020204" pitchFamily="34" charset="0"/>
                <a:cs typeface="Arial" panose="020B0604020202020204" pitchFamily="34" charset="0"/>
              </a:rPr>
              <a:t> RNAs and small RNAs.</a:t>
            </a:r>
          </a:p>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To determine the transcriptional structure of genes, in terms of their start sites, 5′ and 3′ ends, splicing patterns and other post-transcriptional modifications.</a:t>
            </a:r>
          </a:p>
          <a:p>
            <a:pPr algn="just">
              <a:lnSpc>
                <a:spcPct val="100000"/>
              </a:lnSpc>
              <a:buFont typeface="Wingdings" panose="05000000000000000000" pitchFamily="2" charset="2"/>
              <a:buChar char="§"/>
            </a:pPr>
            <a:r>
              <a:rPr lang="en-US" dirty="0">
                <a:latin typeface="Arial" panose="020B0604020202020204" pitchFamily="34" charset="0"/>
                <a:cs typeface="Arial" panose="020B0604020202020204" pitchFamily="34" charset="0"/>
              </a:rPr>
              <a:t>To quantify the changing expression levels of each transcript during development and under different conditions.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229600" cy="1143000"/>
          </a:xfrm>
        </p:spPr>
        <p:txBody>
          <a:bodyPr>
            <a:noAutofit/>
          </a:bodyPr>
          <a:lstStyle/>
          <a:p>
            <a:pPr>
              <a:lnSpc>
                <a:spcPct val="100000"/>
              </a:lnSpc>
            </a:pPr>
            <a:r>
              <a:rPr lang="en-US" sz="4000" b="1" dirty="0">
                <a:latin typeface="Arial" panose="020B0604020202020204" pitchFamily="34" charset="0"/>
                <a:cs typeface="Arial" panose="020B0604020202020204" pitchFamily="34" charset="0"/>
              </a:rPr>
              <a:t>Technologies </a:t>
            </a:r>
          </a:p>
        </p:txBody>
      </p:sp>
      <p:sp>
        <p:nvSpPr>
          <p:cNvPr id="3" name="Content Placeholder 2"/>
          <p:cNvSpPr>
            <a:spLocks noGrp="1"/>
          </p:cNvSpPr>
          <p:nvPr>
            <p:ph idx="1"/>
          </p:nvPr>
        </p:nvSpPr>
        <p:spPr>
          <a:xfrm>
            <a:off x="1981200" y="1447801"/>
            <a:ext cx="8229600" cy="3505199"/>
          </a:xfrm>
        </p:spPr>
        <p:txBody>
          <a:bodyPr>
            <a:normAutofit fontScale="92500" lnSpcReduction="10000"/>
          </a:bodyPr>
          <a:lstStyle/>
          <a:p>
            <a:pPr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Hybridization-based approaches</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fluorescently </a:t>
            </a:r>
            <a:r>
              <a:rPr lang="en-US" dirty="0" err="1">
                <a:latin typeface="Arial" panose="020B0604020202020204" pitchFamily="34" charset="0"/>
                <a:cs typeface="Arial" panose="020B0604020202020204" pitchFamily="34" charset="0"/>
              </a:rPr>
              <a:t>labelled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cDNA</a:t>
            </a:r>
            <a:r>
              <a:rPr lang="en-US" dirty="0">
                <a:latin typeface="Arial" panose="020B0604020202020204" pitchFamily="34" charset="0"/>
                <a:cs typeface="Arial" panose="020B0604020202020204" pitchFamily="34" charset="0"/>
              </a:rPr>
              <a:t> with custom-made microarrays</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commercial high-density </a:t>
            </a:r>
            <a:r>
              <a:rPr lang="en-US" dirty="0" err="1">
                <a:latin typeface="Arial" panose="020B0604020202020204" pitchFamily="34" charset="0"/>
                <a:cs typeface="Arial" panose="020B0604020202020204" pitchFamily="34" charset="0"/>
              </a:rPr>
              <a:t>oligo</a:t>
            </a:r>
            <a:r>
              <a:rPr lang="en-US" dirty="0">
                <a:latin typeface="Arial" panose="020B0604020202020204" pitchFamily="34" charset="0"/>
                <a:cs typeface="Arial" panose="020B0604020202020204" pitchFamily="34" charset="0"/>
              </a:rPr>
              <a:t> microarrays</a:t>
            </a:r>
          </a:p>
          <a:p>
            <a:pPr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 Sequence-based approaches</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Sanger sequencing of </a:t>
            </a:r>
            <a:r>
              <a:rPr lang="en-US" dirty="0" err="1">
                <a:latin typeface="Arial" panose="020B0604020202020204" pitchFamily="34" charset="0"/>
                <a:cs typeface="Arial" panose="020B0604020202020204" pitchFamily="34" charset="0"/>
              </a:rPr>
              <a:t>cDNA</a:t>
            </a:r>
            <a:r>
              <a:rPr lang="en-US" dirty="0">
                <a:latin typeface="Arial" panose="020B0604020202020204" pitchFamily="34" charset="0"/>
                <a:cs typeface="Arial" panose="020B0604020202020204" pitchFamily="34" charset="0"/>
              </a:rPr>
              <a:t> or EST libraries</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serial analysis of gene expression (SAGE)</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cap analysis of gene expression (CAGE)</a:t>
            </a:r>
          </a:p>
          <a:p>
            <a:pPr lvl="1" algn="just">
              <a:lnSpc>
                <a:spcPct val="110000"/>
              </a:lnSpc>
              <a:buFont typeface="Wingdings" panose="05000000000000000000" pitchFamily="2" charset="2"/>
              <a:buChar char="§"/>
            </a:pPr>
            <a:r>
              <a:rPr lang="en-US" dirty="0">
                <a:latin typeface="Arial" panose="020B0604020202020204" pitchFamily="34" charset="0"/>
                <a:cs typeface="Arial" panose="020B0604020202020204" pitchFamily="34" charset="0"/>
              </a:rPr>
              <a:t>massively parallel signature sequencing (MPSS)</a:t>
            </a:r>
            <a:endParaRPr lang="en-US" baseline="30000" dirty="0">
              <a:latin typeface="Arial" panose="020B0604020202020204" pitchFamily="34" charset="0"/>
              <a:cs typeface="Arial" panose="020B0604020202020204" pitchFamily="34" charset="0"/>
            </a:endParaRPr>
          </a:p>
          <a:p>
            <a:pPr algn="just">
              <a:lnSpc>
                <a:spcPct val="110000"/>
              </a:lnSpc>
              <a:buFont typeface="Wingdings" panose="05000000000000000000" pitchFamily="2" charset="2"/>
              <a:buChar char="§"/>
            </a:pP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8229600" cy="1143000"/>
          </a:xfrm>
        </p:spPr>
        <p:txBody>
          <a:bodyPr>
            <a:noAutofit/>
          </a:bodyPr>
          <a:lstStyle/>
          <a:p>
            <a:pPr>
              <a:lnSpc>
                <a:spcPct val="100000"/>
              </a:lnSpc>
            </a:pPr>
            <a:r>
              <a:rPr lang="en-US" sz="3200" b="1" dirty="0">
                <a:latin typeface="Arial" panose="020B0604020202020204" pitchFamily="34" charset="0"/>
                <a:cs typeface="Arial" panose="020B0604020202020204" pitchFamily="34" charset="0"/>
              </a:rPr>
              <a:t>Hybridization approaches: microarrays and related techniques</a:t>
            </a:r>
          </a:p>
        </p:txBody>
      </p:sp>
      <p:sp>
        <p:nvSpPr>
          <p:cNvPr id="3" name="Content Placeholder 2"/>
          <p:cNvSpPr>
            <a:spLocks noGrp="1"/>
          </p:cNvSpPr>
          <p:nvPr>
            <p:ph idx="1"/>
          </p:nvPr>
        </p:nvSpPr>
        <p:spPr>
          <a:xfrm>
            <a:off x="1828800" y="1600200"/>
            <a:ext cx="8229600" cy="4419600"/>
          </a:xfrm>
        </p:spPr>
        <p:txBody>
          <a:bodyPr>
            <a:noAutofit/>
          </a:bodyPr>
          <a:lstStyle/>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The technology has been developed in several variants but in the following we only discuss the two most popular:</a:t>
            </a:r>
          </a:p>
          <a:p>
            <a:pPr lvl="1"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 “two </a:t>
            </a:r>
            <a:r>
              <a:rPr lang="en-US" sz="2000" dirty="0" err="1">
                <a:latin typeface="Arial" panose="020B0604020202020204" pitchFamily="34" charset="0"/>
                <a:cs typeface="Arial" panose="020B0604020202020204" pitchFamily="34" charset="0"/>
              </a:rPr>
              <a:t>colour</a:t>
            </a:r>
            <a:r>
              <a:rPr lang="en-US" sz="2000" dirty="0">
                <a:latin typeface="Arial" panose="020B0604020202020204" pitchFamily="34" charset="0"/>
                <a:cs typeface="Arial" panose="020B0604020202020204" pitchFamily="34" charset="0"/>
              </a:rPr>
              <a:t>” (or </a:t>
            </a:r>
            <a:r>
              <a:rPr lang="en-US" sz="2000" dirty="0" err="1">
                <a:latin typeface="Arial" panose="020B0604020202020204" pitchFamily="34" charset="0"/>
                <a:cs typeface="Arial" panose="020B0604020202020204" pitchFamily="34" charset="0"/>
              </a:rPr>
              <a:t>cDNA</a:t>
            </a:r>
            <a:r>
              <a:rPr lang="en-US" sz="2000" dirty="0">
                <a:latin typeface="Arial" panose="020B0604020202020204" pitchFamily="34" charset="0"/>
                <a:cs typeface="Arial" panose="020B0604020202020204" pitchFamily="34" charset="0"/>
              </a:rPr>
              <a:t> or two-channel) microarrays and </a:t>
            </a:r>
          </a:p>
          <a:p>
            <a:pPr lvl="1"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“one </a:t>
            </a:r>
            <a:r>
              <a:rPr lang="en-US" sz="2000" dirty="0" err="1">
                <a:latin typeface="Arial" panose="020B0604020202020204" pitchFamily="34" charset="0"/>
                <a:cs typeface="Arial" panose="020B0604020202020204" pitchFamily="34" charset="0"/>
              </a:rPr>
              <a:t>colour</a:t>
            </a:r>
            <a:r>
              <a:rPr lang="en-US" sz="2000" dirty="0">
                <a:latin typeface="Arial" panose="020B0604020202020204" pitchFamily="34" charset="0"/>
                <a:cs typeface="Arial" panose="020B0604020202020204" pitchFamily="34" charset="0"/>
              </a:rPr>
              <a:t>” (or oligonucleotides or one-channel) microarrays.</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Two </a:t>
            </a:r>
            <a:r>
              <a:rPr lang="en-US" sz="2000" dirty="0" err="1">
                <a:latin typeface="Arial" panose="020B0604020202020204" pitchFamily="34" charset="0"/>
                <a:cs typeface="Arial" panose="020B0604020202020204" pitchFamily="34" charset="0"/>
              </a:rPr>
              <a:t>colour</a:t>
            </a:r>
            <a:r>
              <a:rPr lang="en-US" sz="2000" dirty="0">
                <a:latin typeface="Arial" panose="020B0604020202020204" pitchFamily="34" charset="0"/>
                <a:cs typeface="Arial" panose="020B0604020202020204" pitchFamily="34" charset="0"/>
              </a:rPr>
              <a:t> microarrays are based on the competitive hybridization of two samples each of which has been labeled with a different fluorescent dye (e.g. red or green).</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After hybridization, the array is exposed to red and green laser light</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The array emits fluorescence proportional to the quantity of RNA</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The image produced is scanned yielding after some corrections a value which represents the expression of one sample relative to the other.</a:t>
            </a:r>
          </a:p>
          <a:p>
            <a:pPr marL="342900" lvl="1" indent="0" algn="just">
              <a:lnSpc>
                <a:spcPct val="100000"/>
              </a:lnSpc>
              <a:buNone/>
            </a:pP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C3B96-27A0-C64C-E4D3-613C4A861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B6E9E-C297-40B9-84F0-1589E7317952}"/>
              </a:ext>
            </a:extLst>
          </p:cNvPr>
          <p:cNvSpPr>
            <a:spLocks noGrp="1"/>
          </p:cNvSpPr>
          <p:nvPr>
            <p:ph type="title"/>
          </p:nvPr>
        </p:nvSpPr>
        <p:spPr>
          <a:xfrm>
            <a:off x="1828800" y="228600"/>
            <a:ext cx="8229600" cy="1143000"/>
          </a:xfrm>
        </p:spPr>
        <p:txBody>
          <a:bodyPr>
            <a:noAutofit/>
          </a:bodyPr>
          <a:lstStyle/>
          <a:p>
            <a:pPr>
              <a:lnSpc>
                <a:spcPct val="100000"/>
              </a:lnSpc>
            </a:pPr>
            <a:r>
              <a:rPr lang="en-US" sz="3200" b="1" dirty="0">
                <a:latin typeface="Arial" panose="020B0604020202020204" pitchFamily="34" charset="0"/>
                <a:cs typeface="Arial" panose="020B0604020202020204" pitchFamily="34" charset="0"/>
              </a:rPr>
              <a:t>Hybridization approaches: microarrays and related techniques</a:t>
            </a:r>
          </a:p>
        </p:txBody>
      </p:sp>
      <p:sp>
        <p:nvSpPr>
          <p:cNvPr id="3" name="Content Placeholder 2">
            <a:extLst>
              <a:ext uri="{FF2B5EF4-FFF2-40B4-BE49-F238E27FC236}">
                <a16:creationId xmlns:a16="http://schemas.microsoft.com/office/drawing/2014/main" id="{13A941FB-60B6-6CBD-84FC-9E1B690A0748}"/>
              </a:ext>
            </a:extLst>
          </p:cNvPr>
          <p:cNvSpPr>
            <a:spLocks noGrp="1"/>
          </p:cNvSpPr>
          <p:nvPr>
            <p:ph idx="1"/>
          </p:nvPr>
        </p:nvSpPr>
        <p:spPr>
          <a:xfrm>
            <a:off x="1828800" y="1600200"/>
            <a:ext cx="8229600" cy="4419600"/>
          </a:xfrm>
        </p:spPr>
        <p:txBody>
          <a:bodyPr>
            <a:noAutofit/>
          </a:bodyPr>
          <a:lstStyle/>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One channel microarrays are based on RNA of one sample which has been </a:t>
            </a:r>
            <a:r>
              <a:rPr lang="en-GB" sz="2000" dirty="0" err="1">
                <a:latin typeface="Arial" panose="020B0604020202020204" pitchFamily="34" charset="0"/>
                <a:cs typeface="Arial" panose="020B0604020202020204" pitchFamily="34" charset="0"/>
              </a:rPr>
              <a:t>labeled</a:t>
            </a:r>
            <a:r>
              <a:rPr lang="en-GB" sz="2000" dirty="0">
                <a:latin typeface="Arial" panose="020B0604020202020204" pitchFamily="34" charset="0"/>
                <a:cs typeface="Arial" panose="020B0604020202020204" pitchFamily="34" charset="0"/>
              </a:rPr>
              <a:t> with a fluorescent dye and hybridized to a single array where millions of copies of short (around 24 base pairs) oligonucleotide probes representing all known genes (several probes for gene form a “</a:t>
            </a:r>
            <a:r>
              <a:rPr lang="en-GB" sz="2000" dirty="0" err="1">
                <a:latin typeface="Arial" panose="020B0604020202020204" pitchFamily="34" charset="0"/>
                <a:cs typeface="Arial" panose="020B0604020202020204" pitchFamily="34" charset="0"/>
              </a:rPr>
              <a:t>probeset</a:t>
            </a:r>
            <a:r>
              <a:rPr lang="en-GB" sz="2000" dirty="0">
                <a:latin typeface="Arial" panose="020B0604020202020204" pitchFamily="34" charset="0"/>
                <a:cs typeface="Arial" panose="020B0604020202020204" pitchFamily="34" charset="0"/>
              </a:rPr>
              <a:t>”) have been synthesized.</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After exposition to laser light and scanner the intensity of each location is measured yielding a value which represents an absolute measure of expression.</a:t>
            </a:r>
          </a:p>
          <a:p>
            <a:pPr marL="342900" lvl="1" indent="0" algn="just">
              <a:lnSpc>
                <a:spcPct val="10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912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714750" y="304801"/>
            <a:ext cx="4591050" cy="515766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CFFA3-BAF9-105C-C8B9-C35CEEBD09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7E67E5-0A67-2DAA-616B-7D549EF89F6B}"/>
              </a:ext>
            </a:extLst>
          </p:cNvPr>
          <p:cNvSpPr txBox="1"/>
          <p:nvPr/>
        </p:nvSpPr>
        <p:spPr>
          <a:xfrm>
            <a:off x="289523" y="360011"/>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What is a genome?</a:t>
            </a:r>
          </a:p>
        </p:txBody>
      </p:sp>
      <p:sp>
        <p:nvSpPr>
          <p:cNvPr id="4" name="TextBox 3">
            <a:extLst>
              <a:ext uri="{FF2B5EF4-FFF2-40B4-BE49-F238E27FC236}">
                <a16:creationId xmlns:a16="http://schemas.microsoft.com/office/drawing/2014/main" id="{B3F38352-CB30-FCF1-B129-27537A4531AF}"/>
              </a:ext>
            </a:extLst>
          </p:cNvPr>
          <p:cNvSpPr txBox="1"/>
          <p:nvPr/>
        </p:nvSpPr>
        <p:spPr>
          <a:xfrm>
            <a:off x="186813" y="1416572"/>
            <a:ext cx="11857703" cy="1384995"/>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A genome is the complete set of DNA in an organism. From potatoes to</a:t>
            </a:r>
          </a:p>
          <a:p>
            <a:r>
              <a:rPr lang="en-GB" sz="2800" dirty="0">
                <a:latin typeface="Arial" panose="020B0604020202020204" pitchFamily="34" charset="0"/>
                <a:cs typeface="Arial" panose="020B0604020202020204" pitchFamily="34" charset="0"/>
              </a:rPr>
              <a:t>puppies, every living organism has its own unique genome, containing all</a:t>
            </a:r>
          </a:p>
          <a:p>
            <a:r>
              <a:rPr lang="en-GB" sz="2800" dirty="0">
                <a:latin typeface="Arial" panose="020B0604020202020204" pitchFamily="34" charset="0"/>
                <a:cs typeface="Arial" panose="020B0604020202020204" pitchFamily="34" charset="0"/>
              </a:rPr>
              <a:t>the instructions needed to build and sustain life.</a:t>
            </a:r>
          </a:p>
        </p:txBody>
      </p:sp>
      <p:pic>
        <p:nvPicPr>
          <p:cNvPr id="5" name="Picture 4">
            <a:extLst>
              <a:ext uri="{FF2B5EF4-FFF2-40B4-BE49-F238E27FC236}">
                <a16:creationId xmlns:a16="http://schemas.microsoft.com/office/drawing/2014/main" id="{40F1AF49-133A-DAD8-4E14-84BACBE98DE1}"/>
              </a:ext>
            </a:extLst>
          </p:cNvPr>
          <p:cNvPicPr>
            <a:picLocks noChangeAspect="1"/>
          </p:cNvPicPr>
          <p:nvPr/>
        </p:nvPicPr>
        <p:blipFill>
          <a:blip r:embed="rId2"/>
          <a:stretch>
            <a:fillRect/>
          </a:stretch>
        </p:blipFill>
        <p:spPr>
          <a:xfrm>
            <a:off x="3010487" y="3088687"/>
            <a:ext cx="5570806" cy="2907264"/>
          </a:xfrm>
          <a:prstGeom prst="rect">
            <a:avLst/>
          </a:prstGeom>
        </p:spPr>
      </p:pic>
      <p:sp>
        <p:nvSpPr>
          <p:cNvPr id="7" name="TextBox 6">
            <a:extLst>
              <a:ext uri="{FF2B5EF4-FFF2-40B4-BE49-F238E27FC236}">
                <a16:creationId xmlns:a16="http://schemas.microsoft.com/office/drawing/2014/main" id="{0F27BA21-5441-639F-CDCB-04EACCE109F5}"/>
              </a:ext>
            </a:extLst>
          </p:cNvPr>
          <p:cNvSpPr txBox="1"/>
          <p:nvPr/>
        </p:nvSpPr>
        <p:spPr>
          <a:xfrm>
            <a:off x="2138289" y="6313323"/>
            <a:ext cx="7631723" cy="369332"/>
          </a:xfrm>
          <a:prstGeom prst="rect">
            <a:avLst/>
          </a:prstGeom>
          <a:noFill/>
        </p:spPr>
        <p:txBody>
          <a:bodyPr wrap="square">
            <a:spAutoFit/>
          </a:bodyPr>
          <a:lstStyle/>
          <a:p>
            <a:r>
              <a:rPr lang="fr-FR" sz="1800" b="0" i="0" u="none" strike="noStrike" baseline="0" dirty="0">
                <a:latin typeface="Calibri" panose="020F0502020204030204" pitchFamily="34" charset="0"/>
              </a:rPr>
              <a:t>image source: https://www.yourgenome.org/theme/what-is-a-genome/</a:t>
            </a:r>
            <a:endParaRPr lang="en-GB" dirty="0"/>
          </a:p>
        </p:txBody>
      </p:sp>
    </p:spTree>
    <p:extLst>
      <p:ext uri="{BB962C8B-B14F-4D97-AF65-F5344CB8AC3E}">
        <p14:creationId xmlns:p14="http://schemas.microsoft.com/office/powerpoint/2010/main" val="414491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0304-A49F-C449-41F5-169001086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51E3F-3DFD-BDD5-F762-6C86DB1D47D7}"/>
              </a:ext>
            </a:extLst>
          </p:cNvPr>
          <p:cNvSpPr>
            <a:spLocks noGrp="1"/>
          </p:cNvSpPr>
          <p:nvPr>
            <p:ph type="title"/>
          </p:nvPr>
        </p:nvSpPr>
        <p:spPr>
          <a:xfrm>
            <a:off x="1828800" y="228600"/>
            <a:ext cx="8229600" cy="1143000"/>
          </a:xfrm>
        </p:spPr>
        <p:txBody>
          <a:bodyPr>
            <a:noAutofit/>
          </a:bodyPr>
          <a:lstStyle/>
          <a:p>
            <a:pPr>
              <a:lnSpc>
                <a:spcPct val="100000"/>
              </a:lnSpc>
            </a:pPr>
            <a:r>
              <a:rPr lang="en-US" sz="3200" b="1" dirty="0">
                <a:latin typeface="Arial" panose="020B0604020202020204" pitchFamily="34" charset="0"/>
                <a:cs typeface="Arial" panose="020B0604020202020204" pitchFamily="34" charset="0"/>
              </a:rPr>
              <a:t>Hybridization approaches: microarrays and related techniques</a:t>
            </a:r>
          </a:p>
        </p:txBody>
      </p:sp>
      <p:sp>
        <p:nvSpPr>
          <p:cNvPr id="3" name="Content Placeholder 2">
            <a:extLst>
              <a:ext uri="{FF2B5EF4-FFF2-40B4-BE49-F238E27FC236}">
                <a16:creationId xmlns:a16="http://schemas.microsoft.com/office/drawing/2014/main" id="{E87B63D0-A9A7-A4FA-178B-09690354580C}"/>
              </a:ext>
            </a:extLst>
          </p:cNvPr>
          <p:cNvSpPr>
            <a:spLocks noGrp="1"/>
          </p:cNvSpPr>
          <p:nvPr>
            <p:ph idx="1"/>
          </p:nvPr>
        </p:nvSpPr>
        <p:spPr>
          <a:xfrm>
            <a:off x="1828800" y="1600200"/>
            <a:ext cx="8229600" cy="4419600"/>
          </a:xfrm>
        </p:spPr>
        <p:txBody>
          <a:bodyPr>
            <a:noAutofit/>
          </a:bodyPr>
          <a:lstStyle/>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Gene expression microarrays have been very useful to provide an overall view of how gene expression changes between two or more biological conditions.</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However, as the understanding of expression has evolved it has become apparent that more complex events than transcription and splicing actually occur within individual genes in a sample.</a:t>
            </a:r>
          </a:p>
          <a:p>
            <a:pPr marL="342900" lvl="1" indent="0" algn="just">
              <a:lnSpc>
                <a:spcPct val="10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7191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229600" cy="1143000"/>
          </a:xfrm>
        </p:spPr>
        <p:txBody>
          <a:bodyPr>
            <a:noAutofit/>
          </a:bodyPr>
          <a:lstStyle/>
          <a:p>
            <a:r>
              <a:rPr lang="en-US" sz="3200" b="1" dirty="0">
                <a:latin typeface="Arial" panose="020B0604020202020204" pitchFamily="34" charset="0"/>
                <a:cs typeface="Arial" panose="020B0604020202020204" pitchFamily="34" charset="0"/>
              </a:rPr>
              <a:t>RNA-</a:t>
            </a:r>
            <a:r>
              <a:rPr lang="en-US" sz="3200" b="1" dirty="0" err="1">
                <a:latin typeface="Arial" panose="020B0604020202020204" pitchFamily="34" charset="0"/>
                <a:cs typeface="Arial" panose="020B0604020202020204" pitchFamily="34" charset="0"/>
              </a:rPr>
              <a:t>seq</a:t>
            </a:r>
            <a:r>
              <a:rPr lang="en-US" sz="3200" b="1" dirty="0">
                <a:latin typeface="Arial" panose="020B0604020202020204" pitchFamily="34" charset="0"/>
                <a:cs typeface="Arial" panose="020B0604020202020204" pitchFamily="34" charset="0"/>
              </a:rPr>
              <a:t>: sequencing approaches to study the </a:t>
            </a:r>
            <a:r>
              <a:rPr lang="en-US" sz="3200" b="1" dirty="0" err="1">
                <a:latin typeface="Arial" panose="020B0604020202020204" pitchFamily="34" charset="0"/>
                <a:cs typeface="Arial" panose="020B0604020202020204" pitchFamily="34" charset="0"/>
              </a:rPr>
              <a:t>transcriptome</a:t>
            </a:r>
            <a:endParaRPr lang="en-US" sz="32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981200" y="1600201"/>
            <a:ext cx="8229600" cy="3962400"/>
          </a:xfrm>
        </p:spPr>
        <p:txBody>
          <a:bodyPr>
            <a:noAutofit/>
          </a:bodyPr>
          <a:lstStyle/>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RNA-</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transcriptomics</a:t>
            </a:r>
            <a:r>
              <a:rPr lang="en-US" sz="2000" dirty="0">
                <a:latin typeface="Arial" panose="020B0604020202020204" pitchFamily="34" charset="0"/>
                <a:cs typeface="Arial" panose="020B0604020202020204" pitchFamily="34" charset="0"/>
              </a:rPr>
              <a:t> replaces the hybridization of nucleotide probes with sequencing individual </a:t>
            </a:r>
            <a:r>
              <a:rPr lang="en-US" sz="2000" dirty="0" err="1">
                <a:latin typeface="Arial" panose="020B0604020202020204" pitchFamily="34" charset="0"/>
                <a:cs typeface="Arial" panose="020B0604020202020204" pitchFamily="34" charset="0"/>
              </a:rPr>
              <a:t>cDNAs</a:t>
            </a:r>
            <a:r>
              <a:rPr lang="en-US" sz="2000" dirty="0">
                <a:latin typeface="Arial" panose="020B0604020202020204" pitchFamily="34" charset="0"/>
                <a:cs typeface="Arial" panose="020B0604020202020204" pitchFamily="34" charset="0"/>
              </a:rPr>
              <a:t> produced from the target RNA.</a:t>
            </a:r>
          </a:p>
          <a:p>
            <a:pPr algn="just">
              <a:lnSpc>
                <a:spcPct val="100000"/>
              </a:lnSpc>
              <a:buFont typeface="Wingdings" panose="05000000000000000000" pitchFamily="2" charset="2"/>
              <a:buChar char="§"/>
            </a:pPr>
            <a:r>
              <a:rPr lang="en-US" sz="2000" dirty="0">
                <a:latin typeface="Arial" panose="020B0604020202020204" pitchFamily="34" charset="0"/>
                <a:cs typeface="Arial" panose="020B0604020202020204" pitchFamily="34" charset="0"/>
              </a:rPr>
              <a:t>Emerging methods for these fully quantitative transcriptomic analyses have the potential to overcome the limitations of microarray technology and there are ongoing discussions about whether sequencing approaches may replace microarrays in the middle or even short term.</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As a massively parallel process, next-generation sequencing (NGS) generates hundreds of megabases to </a:t>
            </a:r>
            <a:r>
              <a:rPr lang="en-GB" sz="2000" dirty="0" err="1">
                <a:latin typeface="Arial" panose="020B0604020202020204" pitchFamily="34" charset="0"/>
                <a:cs typeface="Arial" panose="020B0604020202020204" pitchFamily="34" charset="0"/>
              </a:rPr>
              <a:t>gigabases</a:t>
            </a:r>
            <a:r>
              <a:rPr lang="en-GB" sz="2000" dirty="0">
                <a:latin typeface="Arial" panose="020B0604020202020204" pitchFamily="34" charset="0"/>
                <a:cs typeface="Arial" panose="020B0604020202020204" pitchFamily="34" charset="0"/>
              </a:rPr>
              <a:t> of nucleotide sequence output in a single instrument run, depending on the platform.</a:t>
            </a:r>
          </a:p>
          <a:p>
            <a:pPr algn="just">
              <a:lnSpc>
                <a:spcPct val="100000"/>
              </a:lnSpc>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F8E7C-2AC8-D09A-FBF9-30A9722F7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3A997-E4C2-3103-9BB7-2A1C9FA137EF}"/>
              </a:ext>
            </a:extLst>
          </p:cNvPr>
          <p:cNvSpPr>
            <a:spLocks noGrp="1"/>
          </p:cNvSpPr>
          <p:nvPr>
            <p:ph type="title"/>
          </p:nvPr>
        </p:nvSpPr>
        <p:spPr>
          <a:xfrm>
            <a:off x="1828800" y="152400"/>
            <a:ext cx="8229600" cy="1143000"/>
          </a:xfrm>
        </p:spPr>
        <p:txBody>
          <a:bodyPr>
            <a:noAutofit/>
          </a:bodyPr>
          <a:lstStyle/>
          <a:p>
            <a:r>
              <a:rPr lang="en-US" sz="3200" b="1" dirty="0">
                <a:latin typeface="Arial" panose="020B0604020202020204" pitchFamily="34" charset="0"/>
                <a:cs typeface="Arial" panose="020B0604020202020204" pitchFamily="34" charset="0"/>
              </a:rPr>
              <a:t>Types of RNA-Seq</a:t>
            </a:r>
          </a:p>
        </p:txBody>
      </p:sp>
      <p:pic>
        <p:nvPicPr>
          <p:cNvPr id="7" name="Picture 6">
            <a:extLst>
              <a:ext uri="{FF2B5EF4-FFF2-40B4-BE49-F238E27FC236}">
                <a16:creationId xmlns:a16="http://schemas.microsoft.com/office/drawing/2014/main" id="{946ED6A1-5F42-D247-63F2-1E899452D894}"/>
              </a:ext>
            </a:extLst>
          </p:cNvPr>
          <p:cNvPicPr>
            <a:picLocks noChangeAspect="1"/>
          </p:cNvPicPr>
          <p:nvPr/>
        </p:nvPicPr>
        <p:blipFill>
          <a:blip r:embed="rId2"/>
          <a:stretch>
            <a:fillRect/>
          </a:stretch>
        </p:blipFill>
        <p:spPr>
          <a:xfrm>
            <a:off x="1524000" y="1417435"/>
            <a:ext cx="9144000" cy="4023130"/>
          </a:xfrm>
          <a:prstGeom prst="rect">
            <a:avLst/>
          </a:prstGeom>
        </p:spPr>
      </p:pic>
    </p:spTree>
    <p:extLst>
      <p:ext uri="{BB962C8B-B14F-4D97-AF65-F5344CB8AC3E}">
        <p14:creationId xmlns:p14="http://schemas.microsoft.com/office/powerpoint/2010/main" val="3584519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7B6D0-1556-40E6-8F32-A075CF250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E8B27-AA4B-F84C-59D6-9FAA267A3898}"/>
              </a:ext>
            </a:extLst>
          </p:cNvPr>
          <p:cNvSpPr>
            <a:spLocks noGrp="1"/>
          </p:cNvSpPr>
          <p:nvPr>
            <p:ph type="title"/>
          </p:nvPr>
        </p:nvSpPr>
        <p:spPr>
          <a:xfrm>
            <a:off x="1828800" y="152400"/>
            <a:ext cx="8229600" cy="1143000"/>
          </a:xfrm>
        </p:spPr>
        <p:txBody>
          <a:bodyPr>
            <a:noAutofit/>
          </a:bodyPr>
          <a:lstStyle/>
          <a:p>
            <a:r>
              <a:rPr lang="en-US" sz="3200" b="1" dirty="0">
                <a:latin typeface="Arial" panose="020B0604020202020204" pitchFamily="34" charset="0"/>
                <a:cs typeface="Arial" panose="020B0604020202020204" pitchFamily="34" charset="0"/>
              </a:rPr>
              <a:t>Bulk vs. Single-Cell RNA-Seq</a:t>
            </a:r>
          </a:p>
        </p:txBody>
      </p:sp>
      <p:pic>
        <p:nvPicPr>
          <p:cNvPr id="4" name="Picture 3">
            <a:extLst>
              <a:ext uri="{FF2B5EF4-FFF2-40B4-BE49-F238E27FC236}">
                <a16:creationId xmlns:a16="http://schemas.microsoft.com/office/drawing/2014/main" id="{0B910E27-60B6-2138-4AFE-BAF56D19F5D1}"/>
              </a:ext>
            </a:extLst>
          </p:cNvPr>
          <p:cNvPicPr>
            <a:picLocks noChangeAspect="1"/>
          </p:cNvPicPr>
          <p:nvPr/>
        </p:nvPicPr>
        <p:blipFill>
          <a:blip r:embed="rId2"/>
          <a:stretch>
            <a:fillRect/>
          </a:stretch>
        </p:blipFill>
        <p:spPr>
          <a:xfrm>
            <a:off x="1752600" y="1600200"/>
            <a:ext cx="8030696" cy="3238952"/>
          </a:xfrm>
          <a:prstGeom prst="rect">
            <a:avLst/>
          </a:prstGeom>
        </p:spPr>
      </p:pic>
    </p:spTree>
    <p:extLst>
      <p:ext uri="{BB962C8B-B14F-4D97-AF65-F5344CB8AC3E}">
        <p14:creationId xmlns:p14="http://schemas.microsoft.com/office/powerpoint/2010/main" val="1207567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3C84-2237-FAE5-09BE-866B00DAD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BB9E7-5D3D-19AC-2281-5AFE35C9F374}"/>
              </a:ext>
            </a:extLst>
          </p:cNvPr>
          <p:cNvSpPr>
            <a:spLocks noGrp="1"/>
          </p:cNvSpPr>
          <p:nvPr>
            <p:ph type="title"/>
          </p:nvPr>
        </p:nvSpPr>
        <p:spPr>
          <a:xfrm>
            <a:off x="65988" y="29734"/>
            <a:ext cx="8229600" cy="1143000"/>
          </a:xfrm>
        </p:spPr>
        <p:txBody>
          <a:bodyPr>
            <a:noAutofit/>
          </a:bodyPr>
          <a:lstStyle/>
          <a:p>
            <a:r>
              <a:rPr lang="en-US" sz="3200" b="1" dirty="0">
                <a:latin typeface="Arial" panose="020B0604020202020204" pitchFamily="34" charset="0"/>
                <a:cs typeface="Arial" panose="020B0604020202020204" pitchFamily="34" charset="0"/>
              </a:rPr>
              <a:t>Single-cell Sequencing</a:t>
            </a:r>
          </a:p>
        </p:txBody>
      </p:sp>
      <p:pic>
        <p:nvPicPr>
          <p:cNvPr id="3" name="Online Media 2" title="Illumina Single-cell Sequencing and Analysis Workflow">
            <a:hlinkClick r:id="" action="ppaction://media"/>
            <a:extLst>
              <a:ext uri="{FF2B5EF4-FFF2-40B4-BE49-F238E27FC236}">
                <a16:creationId xmlns:a16="http://schemas.microsoft.com/office/drawing/2014/main" id="{49C0C4D7-96F4-A383-D1DC-54D9BE1811DC}"/>
              </a:ext>
            </a:extLst>
          </p:cNvPr>
          <p:cNvPicPr>
            <a:picLocks noRot="1" noChangeAspect="1"/>
          </p:cNvPicPr>
          <p:nvPr>
            <a:videoFile r:link="rId1"/>
          </p:nvPr>
        </p:nvPicPr>
        <p:blipFill>
          <a:blip r:embed="rId3"/>
          <a:stretch>
            <a:fillRect/>
          </a:stretch>
        </p:blipFill>
        <p:spPr>
          <a:xfrm>
            <a:off x="1480933" y="1172734"/>
            <a:ext cx="8577467" cy="4846280"/>
          </a:xfrm>
          <a:prstGeom prst="rect">
            <a:avLst/>
          </a:prstGeom>
        </p:spPr>
      </p:pic>
      <p:sp>
        <p:nvSpPr>
          <p:cNvPr id="5" name="TextBox 4">
            <a:extLst>
              <a:ext uri="{FF2B5EF4-FFF2-40B4-BE49-F238E27FC236}">
                <a16:creationId xmlns:a16="http://schemas.microsoft.com/office/drawing/2014/main" id="{5F0B1681-5421-D520-12A3-E93D5BC542D6}"/>
              </a:ext>
            </a:extLst>
          </p:cNvPr>
          <p:cNvSpPr txBox="1"/>
          <p:nvPr/>
        </p:nvSpPr>
        <p:spPr>
          <a:xfrm>
            <a:off x="3160336" y="6483503"/>
            <a:ext cx="6094428" cy="369332"/>
          </a:xfrm>
          <a:prstGeom prst="rect">
            <a:avLst/>
          </a:prstGeom>
          <a:noFill/>
        </p:spPr>
        <p:txBody>
          <a:bodyPr wrap="square">
            <a:spAutoFit/>
          </a:bodyPr>
          <a:lstStyle/>
          <a:p>
            <a:r>
              <a:rPr lang="en-GB" dirty="0"/>
              <a:t>https://www.youtube.com/watch?v=CVaSHbQg-P8</a:t>
            </a:r>
          </a:p>
        </p:txBody>
      </p:sp>
    </p:spTree>
    <p:extLst>
      <p:ext uri="{BB962C8B-B14F-4D97-AF65-F5344CB8AC3E}">
        <p14:creationId xmlns:p14="http://schemas.microsoft.com/office/powerpoint/2010/main" val="288111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E1BAC-92B8-AC00-7BB4-541486F0B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B5BF2-185A-2D1D-C5E7-40E24F5ADAC7}"/>
              </a:ext>
            </a:extLst>
          </p:cNvPr>
          <p:cNvSpPr>
            <a:spLocks noGrp="1"/>
          </p:cNvSpPr>
          <p:nvPr>
            <p:ph type="title"/>
          </p:nvPr>
        </p:nvSpPr>
        <p:spPr>
          <a:xfrm>
            <a:off x="160421" y="200526"/>
            <a:ext cx="8229600" cy="1143000"/>
          </a:xfrm>
        </p:spPr>
        <p:txBody>
          <a:bodyPr>
            <a:noAutofit/>
          </a:bodyPr>
          <a:lstStyle/>
          <a:p>
            <a:r>
              <a:rPr lang="en-US" b="1" dirty="0">
                <a:latin typeface="Arial" panose="020B0604020202020204" pitchFamily="34" charset="0"/>
                <a:cs typeface="Arial" panose="020B0604020202020204" pitchFamily="34" charset="0"/>
              </a:rPr>
              <a:t>Overview on the processes</a:t>
            </a:r>
          </a:p>
        </p:txBody>
      </p:sp>
      <p:pic>
        <p:nvPicPr>
          <p:cNvPr id="5" name="Picture 4">
            <a:extLst>
              <a:ext uri="{FF2B5EF4-FFF2-40B4-BE49-F238E27FC236}">
                <a16:creationId xmlns:a16="http://schemas.microsoft.com/office/drawing/2014/main" id="{CC6DA1D0-7C95-F2B0-DB3B-3DD2DB77E45D}"/>
              </a:ext>
            </a:extLst>
          </p:cNvPr>
          <p:cNvPicPr>
            <a:picLocks noChangeAspect="1"/>
          </p:cNvPicPr>
          <p:nvPr/>
        </p:nvPicPr>
        <p:blipFill>
          <a:blip r:embed="rId2"/>
          <a:stretch>
            <a:fillRect/>
          </a:stretch>
        </p:blipFill>
        <p:spPr>
          <a:xfrm>
            <a:off x="1358185" y="1343526"/>
            <a:ext cx="9659219" cy="4996421"/>
          </a:xfrm>
          <a:prstGeom prst="rect">
            <a:avLst/>
          </a:prstGeom>
        </p:spPr>
      </p:pic>
      <p:sp>
        <p:nvSpPr>
          <p:cNvPr id="7" name="TextBox 6">
            <a:extLst>
              <a:ext uri="{FF2B5EF4-FFF2-40B4-BE49-F238E27FC236}">
                <a16:creationId xmlns:a16="http://schemas.microsoft.com/office/drawing/2014/main" id="{EA3C69CE-53EA-46CC-0275-83FD17692284}"/>
              </a:ext>
            </a:extLst>
          </p:cNvPr>
          <p:cNvSpPr txBox="1"/>
          <p:nvPr/>
        </p:nvSpPr>
        <p:spPr>
          <a:xfrm>
            <a:off x="1358185" y="974194"/>
            <a:ext cx="6138746" cy="369332"/>
          </a:xfrm>
          <a:prstGeom prst="rect">
            <a:avLst/>
          </a:prstGeom>
          <a:noFill/>
        </p:spPr>
        <p:txBody>
          <a:bodyPr wrap="square">
            <a:spAutoFit/>
          </a:bodyPr>
          <a:lstStyle/>
          <a:p>
            <a:r>
              <a:rPr lang="en-GB" sz="1800" b="0" i="0" u="none" strike="noStrike" baseline="0" dirty="0">
                <a:solidFill>
                  <a:srgbClr val="FF0000"/>
                </a:solidFill>
                <a:latin typeface="Calibri" panose="020F0502020204030204" pitchFamily="34" charset="0"/>
              </a:rPr>
              <a:t>Wet Lab</a:t>
            </a:r>
            <a:endParaRPr lang="en-GB" dirty="0"/>
          </a:p>
        </p:txBody>
      </p:sp>
    </p:spTree>
    <p:extLst>
      <p:ext uri="{BB962C8B-B14F-4D97-AF65-F5344CB8AC3E}">
        <p14:creationId xmlns:p14="http://schemas.microsoft.com/office/powerpoint/2010/main" val="466683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2CE04-B9FF-FE59-71F6-B7E8F7121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D3703-3A4A-9499-1747-24A67F76CF45}"/>
              </a:ext>
            </a:extLst>
          </p:cNvPr>
          <p:cNvSpPr>
            <a:spLocks noGrp="1"/>
          </p:cNvSpPr>
          <p:nvPr>
            <p:ph type="title"/>
          </p:nvPr>
        </p:nvSpPr>
        <p:spPr>
          <a:xfrm>
            <a:off x="160421" y="200526"/>
            <a:ext cx="8229600" cy="1143000"/>
          </a:xfrm>
        </p:spPr>
        <p:txBody>
          <a:bodyPr>
            <a:noAutofit/>
          </a:bodyPr>
          <a:lstStyle/>
          <a:p>
            <a:r>
              <a:rPr lang="en-US" b="1" dirty="0">
                <a:latin typeface="Arial" panose="020B0604020202020204" pitchFamily="34" charset="0"/>
                <a:cs typeface="Arial" panose="020B0604020202020204" pitchFamily="34" charset="0"/>
              </a:rPr>
              <a:t>Main bioinformatics analysis</a:t>
            </a:r>
          </a:p>
        </p:txBody>
      </p:sp>
      <p:sp>
        <p:nvSpPr>
          <p:cNvPr id="3" name="Content Placeholder 2">
            <a:extLst>
              <a:ext uri="{FF2B5EF4-FFF2-40B4-BE49-F238E27FC236}">
                <a16:creationId xmlns:a16="http://schemas.microsoft.com/office/drawing/2014/main" id="{AC8CB679-BB9E-B6CF-A728-DB91E65FE651}"/>
              </a:ext>
            </a:extLst>
          </p:cNvPr>
          <p:cNvSpPr>
            <a:spLocks noGrp="1"/>
          </p:cNvSpPr>
          <p:nvPr>
            <p:ph idx="1"/>
          </p:nvPr>
        </p:nvSpPr>
        <p:spPr>
          <a:xfrm>
            <a:off x="160421" y="1343526"/>
            <a:ext cx="8229600" cy="3962400"/>
          </a:xfrm>
        </p:spPr>
        <p:txBody>
          <a:bodyPr>
            <a:noAutofit/>
          </a:bodyPr>
          <a:lstStyle/>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Quality Control and Preprocessing</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Read Alignment</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Gene Expression Quantification</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Normalization of Counts</a:t>
            </a:r>
          </a:p>
          <a:p>
            <a:pPr algn="just">
              <a:lnSpc>
                <a:spcPct val="100000"/>
              </a:lnSpc>
              <a:buFont typeface="Wingdings" panose="05000000000000000000" pitchFamily="2" charset="2"/>
              <a:buChar char="§"/>
            </a:pPr>
            <a:r>
              <a:rPr lang="en-GB" sz="2000" dirty="0">
                <a:latin typeface="Arial" panose="020B0604020202020204" pitchFamily="34" charset="0"/>
                <a:cs typeface="Arial" panose="020B0604020202020204" pitchFamily="34" charset="0"/>
              </a:rPr>
              <a:t>Differential Gene Expression Analysis platform.</a:t>
            </a:r>
          </a:p>
          <a:p>
            <a:pPr algn="just">
              <a:lnSpc>
                <a:spcPct val="100000"/>
              </a:lnSpc>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167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09E62-6F33-B0FC-5C5E-D25D6C23D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A8DE0-628E-C202-831D-4B12D1B26585}"/>
              </a:ext>
            </a:extLst>
          </p:cNvPr>
          <p:cNvSpPr>
            <a:spLocks noGrp="1"/>
          </p:cNvSpPr>
          <p:nvPr>
            <p:ph type="title"/>
          </p:nvPr>
        </p:nvSpPr>
        <p:spPr>
          <a:xfrm>
            <a:off x="160421" y="200526"/>
            <a:ext cx="8229600" cy="1143000"/>
          </a:xfrm>
        </p:spPr>
        <p:txBody>
          <a:bodyPr>
            <a:noAutofit/>
          </a:bodyPr>
          <a:lstStyle/>
          <a:p>
            <a:r>
              <a:rPr lang="en-US" b="1" dirty="0">
                <a:latin typeface="Arial" panose="020B0604020202020204" pitchFamily="34" charset="0"/>
                <a:cs typeface="Arial" panose="020B0604020202020204" pitchFamily="34" charset="0"/>
              </a:rPr>
              <a:t>Step 1: Raw reads:</a:t>
            </a:r>
          </a:p>
        </p:txBody>
      </p:sp>
      <p:grpSp>
        <p:nvGrpSpPr>
          <p:cNvPr id="8" name="Group 7">
            <a:extLst>
              <a:ext uri="{FF2B5EF4-FFF2-40B4-BE49-F238E27FC236}">
                <a16:creationId xmlns:a16="http://schemas.microsoft.com/office/drawing/2014/main" id="{E2AA158F-D945-EB8C-E528-951F792BD9C2}"/>
              </a:ext>
            </a:extLst>
          </p:cNvPr>
          <p:cNvGrpSpPr/>
          <p:nvPr/>
        </p:nvGrpSpPr>
        <p:grpSpPr>
          <a:xfrm>
            <a:off x="345690" y="1343525"/>
            <a:ext cx="11690195" cy="4956914"/>
            <a:chOff x="501804" y="1343525"/>
            <a:chExt cx="11690195" cy="4956914"/>
          </a:xfrm>
        </p:grpSpPr>
        <p:pic>
          <p:nvPicPr>
            <p:cNvPr id="6" name="Picture 5">
              <a:extLst>
                <a:ext uri="{FF2B5EF4-FFF2-40B4-BE49-F238E27FC236}">
                  <a16:creationId xmlns:a16="http://schemas.microsoft.com/office/drawing/2014/main" id="{AFDCCCD5-BC7D-73C4-C3FD-AB8868721943}"/>
                </a:ext>
              </a:extLst>
            </p:cNvPr>
            <p:cNvPicPr>
              <a:picLocks noChangeAspect="1"/>
            </p:cNvPicPr>
            <p:nvPr/>
          </p:nvPicPr>
          <p:blipFill>
            <a:blip r:embed="rId2"/>
            <a:stretch>
              <a:fillRect/>
            </a:stretch>
          </p:blipFill>
          <p:spPr>
            <a:xfrm>
              <a:off x="501804" y="1343525"/>
              <a:ext cx="11566971" cy="4923459"/>
            </a:xfrm>
            <a:prstGeom prst="rect">
              <a:avLst/>
            </a:prstGeom>
          </p:spPr>
        </p:pic>
        <p:sp>
          <p:nvSpPr>
            <p:cNvPr id="7" name="Rectangle 6">
              <a:extLst>
                <a:ext uri="{FF2B5EF4-FFF2-40B4-BE49-F238E27FC236}">
                  <a16:creationId xmlns:a16="http://schemas.microsoft.com/office/drawing/2014/main" id="{5CBD2A3E-B864-6E0E-0EE5-46E12D636A0B}"/>
                </a:ext>
              </a:extLst>
            </p:cNvPr>
            <p:cNvSpPr/>
            <p:nvPr/>
          </p:nvSpPr>
          <p:spPr>
            <a:xfrm>
              <a:off x="11296186" y="4549698"/>
              <a:ext cx="895813" cy="1750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6847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5F266-1EA2-5C66-EB81-FB402AA1B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4CA7F-AC8A-3BC8-C21B-7CD4B40C57DE}"/>
              </a:ext>
            </a:extLst>
          </p:cNvPr>
          <p:cNvSpPr>
            <a:spLocks noGrp="1"/>
          </p:cNvSpPr>
          <p:nvPr>
            <p:ph type="title"/>
          </p:nvPr>
        </p:nvSpPr>
        <p:spPr>
          <a:xfrm>
            <a:off x="160421" y="200526"/>
            <a:ext cx="8229600" cy="1143000"/>
          </a:xfrm>
        </p:spPr>
        <p:txBody>
          <a:bodyPr>
            <a:noAutofit/>
          </a:bodyPr>
          <a:lstStyle/>
          <a:p>
            <a:r>
              <a:rPr lang="en-US" b="1" dirty="0">
                <a:latin typeface="Arial" panose="020B0604020202020204" pitchFamily="34" charset="0"/>
                <a:cs typeface="Arial" panose="020B0604020202020204" pitchFamily="34" charset="0"/>
              </a:rPr>
              <a:t>Step 2: Read mapping:</a:t>
            </a:r>
          </a:p>
        </p:txBody>
      </p:sp>
      <p:pic>
        <p:nvPicPr>
          <p:cNvPr id="4" name="Picture 3">
            <a:extLst>
              <a:ext uri="{FF2B5EF4-FFF2-40B4-BE49-F238E27FC236}">
                <a16:creationId xmlns:a16="http://schemas.microsoft.com/office/drawing/2014/main" id="{D02A9782-D3AE-C98A-ED00-0C0AE041F86B}"/>
              </a:ext>
            </a:extLst>
          </p:cNvPr>
          <p:cNvPicPr>
            <a:picLocks noChangeAspect="1"/>
          </p:cNvPicPr>
          <p:nvPr/>
        </p:nvPicPr>
        <p:blipFill>
          <a:blip r:embed="rId2"/>
          <a:stretch>
            <a:fillRect/>
          </a:stretch>
        </p:blipFill>
        <p:spPr>
          <a:xfrm>
            <a:off x="160421" y="1210257"/>
            <a:ext cx="11879333" cy="4972744"/>
          </a:xfrm>
          <a:prstGeom prst="rect">
            <a:avLst/>
          </a:prstGeom>
        </p:spPr>
      </p:pic>
    </p:spTree>
    <p:extLst>
      <p:ext uri="{BB962C8B-B14F-4D97-AF65-F5344CB8AC3E}">
        <p14:creationId xmlns:p14="http://schemas.microsoft.com/office/powerpoint/2010/main" val="74763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4FE64-7DF1-7048-C85A-FFE933D35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9EB54-B088-C431-3834-F7DA70CBB619}"/>
              </a:ext>
            </a:extLst>
          </p:cNvPr>
          <p:cNvSpPr>
            <a:spLocks noGrp="1"/>
          </p:cNvSpPr>
          <p:nvPr>
            <p:ph type="title"/>
          </p:nvPr>
        </p:nvSpPr>
        <p:spPr>
          <a:xfrm>
            <a:off x="160421" y="33455"/>
            <a:ext cx="11213432" cy="930933"/>
          </a:xfrm>
        </p:spPr>
        <p:txBody>
          <a:bodyPr>
            <a:noAutofit/>
          </a:bodyPr>
          <a:lstStyle/>
          <a:p>
            <a:r>
              <a:rPr lang="en-GB" b="1" dirty="0">
                <a:latin typeface="Arial" panose="020B0604020202020204" pitchFamily="34" charset="0"/>
                <a:cs typeface="Arial" panose="020B0604020202020204" pitchFamily="34" charset="0"/>
              </a:rPr>
              <a:t>Step 3: Quantification and Count tables</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94A6AF-EFA6-3BAD-D35E-9AF8379E02B4}"/>
              </a:ext>
            </a:extLst>
          </p:cNvPr>
          <p:cNvPicPr>
            <a:picLocks noChangeAspect="1"/>
          </p:cNvPicPr>
          <p:nvPr/>
        </p:nvPicPr>
        <p:blipFill>
          <a:blip r:embed="rId2"/>
          <a:stretch>
            <a:fillRect/>
          </a:stretch>
        </p:blipFill>
        <p:spPr>
          <a:xfrm>
            <a:off x="701180" y="763696"/>
            <a:ext cx="10945753" cy="5620534"/>
          </a:xfrm>
          <a:prstGeom prst="rect">
            <a:avLst/>
          </a:prstGeom>
        </p:spPr>
      </p:pic>
    </p:spTree>
    <p:extLst>
      <p:ext uri="{BB962C8B-B14F-4D97-AF65-F5344CB8AC3E}">
        <p14:creationId xmlns:p14="http://schemas.microsoft.com/office/powerpoint/2010/main" val="47310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45027C-3F06-430B-DDCD-C9013E4BF84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6EEADD5-1327-1A18-2C25-2F2AA0EEF310}"/>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solidFill>
                  <a:schemeClr val="tx1"/>
                </a:solidFill>
                <a:latin typeface="Arial" panose="020B0604020202020204" pitchFamily="34" charset="0"/>
                <a:ea typeface="+mj-ea"/>
                <a:cs typeface="Arial" panose="020B0604020202020204" pitchFamily="34" charset="0"/>
              </a:rPr>
              <a:t>What is a genome?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7531B9-D215-F019-79B3-0FA6F986ED47}"/>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Genomics is the study of an organism's complete set of</a:t>
            </a:r>
          </a:p>
          <a:p>
            <a:pPr indent="-228600">
              <a:lnSpc>
                <a:spcPct val="90000"/>
              </a:lnSpc>
              <a:spcAft>
                <a:spcPts val="600"/>
              </a:spcAft>
              <a:buFont typeface="Arial" panose="020B0604020202020204" pitchFamily="34" charset="0"/>
              <a:buChar char="•"/>
            </a:pPr>
            <a:r>
              <a:rPr lang="en-US" sz="2200" dirty="0">
                <a:latin typeface="Arial" panose="020B0604020202020204" pitchFamily="34" charset="0"/>
                <a:cs typeface="Arial" panose="020B0604020202020204" pitchFamily="34" charset="0"/>
              </a:rPr>
              <a:t>DNA, including all of its genes and non-coding regions.</a:t>
            </a:r>
          </a:p>
        </p:txBody>
      </p:sp>
      <p:pic>
        <p:nvPicPr>
          <p:cNvPr id="6" name="Picture 5">
            <a:extLst>
              <a:ext uri="{FF2B5EF4-FFF2-40B4-BE49-F238E27FC236}">
                <a16:creationId xmlns:a16="http://schemas.microsoft.com/office/drawing/2014/main" id="{4070E22E-DAF6-C174-EAD3-748E55C222D1}"/>
              </a:ext>
            </a:extLst>
          </p:cNvPr>
          <p:cNvPicPr>
            <a:picLocks noChangeAspect="1"/>
          </p:cNvPicPr>
          <p:nvPr/>
        </p:nvPicPr>
        <p:blipFill>
          <a:blip r:embed="rId2"/>
          <a:stretch>
            <a:fillRect/>
          </a:stretch>
        </p:blipFill>
        <p:spPr>
          <a:xfrm>
            <a:off x="4654296" y="1622527"/>
            <a:ext cx="6903720" cy="3612946"/>
          </a:xfrm>
          <a:prstGeom prst="rect">
            <a:avLst/>
          </a:prstGeom>
        </p:spPr>
      </p:pic>
      <p:sp>
        <p:nvSpPr>
          <p:cNvPr id="9" name="TextBox 8">
            <a:extLst>
              <a:ext uri="{FF2B5EF4-FFF2-40B4-BE49-F238E27FC236}">
                <a16:creationId xmlns:a16="http://schemas.microsoft.com/office/drawing/2014/main" id="{C4FAD302-24A3-793D-2D3C-08955C28DCEC}"/>
              </a:ext>
            </a:extLst>
          </p:cNvPr>
          <p:cNvSpPr txBox="1"/>
          <p:nvPr/>
        </p:nvSpPr>
        <p:spPr>
          <a:xfrm>
            <a:off x="982393" y="6358759"/>
            <a:ext cx="10227213" cy="307777"/>
          </a:xfrm>
          <a:prstGeom prst="rect">
            <a:avLst/>
          </a:prstGeom>
          <a:noFill/>
        </p:spPr>
        <p:txBody>
          <a:bodyPr wrap="square">
            <a:spAutoFit/>
          </a:bodyPr>
          <a:lstStyle/>
          <a:p>
            <a:r>
              <a:rPr lang="fr-FR" sz="1400" b="0" i="0" u="none" strike="noStrike" baseline="0" dirty="0">
                <a:latin typeface="Calibri" panose="020F0502020204030204" pitchFamily="34" charset="0"/>
              </a:rPr>
              <a:t>image source: https://www.epigentek.com/catalog/exploring-non-coding-dna-methylation-and-its-functional-impact-n-175.html</a:t>
            </a:r>
            <a:endParaRPr lang="en-GB" sz="1400" dirty="0"/>
          </a:p>
        </p:txBody>
      </p:sp>
      <p:pic>
        <p:nvPicPr>
          <p:cNvPr id="10" name="Picture 2" descr="WAICY 2024 KSA - WAICY">
            <a:extLst>
              <a:ext uri="{FF2B5EF4-FFF2-40B4-BE49-F238E27FC236}">
                <a16:creationId xmlns:a16="http://schemas.microsoft.com/office/drawing/2014/main" id="{8CB088CD-5D79-823D-5285-C7E3BDB67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4648" y="0"/>
            <a:ext cx="1377352" cy="7850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489635-9AB9-6A91-B504-89BBAB7A0011}"/>
              </a:ext>
            </a:extLst>
          </p:cNvPr>
          <p:cNvPicPr>
            <a:picLocks noChangeAspect="1"/>
          </p:cNvPicPr>
          <p:nvPr/>
        </p:nvPicPr>
        <p:blipFill>
          <a:blip r:embed="rId4"/>
          <a:stretch>
            <a:fillRect/>
          </a:stretch>
        </p:blipFill>
        <p:spPr>
          <a:xfrm>
            <a:off x="11477" y="6271752"/>
            <a:ext cx="1676545" cy="571550"/>
          </a:xfrm>
          <a:prstGeom prst="rect">
            <a:avLst/>
          </a:prstGeom>
        </p:spPr>
      </p:pic>
    </p:spTree>
    <p:extLst>
      <p:ext uri="{BB962C8B-B14F-4D97-AF65-F5344CB8AC3E}">
        <p14:creationId xmlns:p14="http://schemas.microsoft.com/office/powerpoint/2010/main" val="3767613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3723-A234-A3C6-F2F7-22E4320FF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F6901-B066-0D4D-4230-504BFAD0EC1D}"/>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What does the count data actually represent?</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07630FA-7B7F-C363-E5FB-87E409860982}"/>
              </a:ext>
            </a:extLst>
          </p:cNvPr>
          <p:cNvPicPr>
            <a:picLocks noChangeAspect="1"/>
          </p:cNvPicPr>
          <p:nvPr/>
        </p:nvPicPr>
        <p:blipFill>
          <a:blip r:embed="rId2"/>
          <a:stretch>
            <a:fillRect/>
          </a:stretch>
        </p:blipFill>
        <p:spPr>
          <a:xfrm>
            <a:off x="160421" y="1280812"/>
            <a:ext cx="10469436" cy="4296375"/>
          </a:xfrm>
          <a:prstGeom prst="rect">
            <a:avLst/>
          </a:prstGeom>
        </p:spPr>
      </p:pic>
    </p:spTree>
    <p:extLst>
      <p:ext uri="{BB962C8B-B14F-4D97-AF65-F5344CB8AC3E}">
        <p14:creationId xmlns:p14="http://schemas.microsoft.com/office/powerpoint/2010/main" val="2312074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980F7-52AB-DC5E-7875-7D9648DD2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AB3A4-BF0B-0E42-11C2-526026DF834B}"/>
              </a:ext>
            </a:extLst>
          </p:cNvPr>
          <p:cNvSpPr>
            <a:spLocks noGrp="1"/>
          </p:cNvSpPr>
          <p:nvPr>
            <p:ph type="title"/>
          </p:nvPr>
        </p:nvSpPr>
        <p:spPr>
          <a:xfrm>
            <a:off x="838200" y="365125"/>
            <a:ext cx="10515600" cy="1325563"/>
          </a:xfrm>
        </p:spPr>
        <p:txBody>
          <a:bodyPr anchor="ctr">
            <a:normAutofit/>
          </a:bodyPr>
          <a:lstStyle/>
          <a:p>
            <a:r>
              <a:rPr lang="en-GB" b="1"/>
              <a:t>Source of noise:</a:t>
            </a:r>
            <a:endParaRPr lang="en-US" b="1"/>
          </a:p>
        </p:txBody>
      </p:sp>
      <p:pic>
        <p:nvPicPr>
          <p:cNvPr id="4" name="Picture 3" descr="A diagram of a person with a sign&#10;&#10;AI-generated content may be incorrect.">
            <a:extLst>
              <a:ext uri="{FF2B5EF4-FFF2-40B4-BE49-F238E27FC236}">
                <a16:creationId xmlns:a16="http://schemas.microsoft.com/office/drawing/2014/main" id="{9D09462F-3E93-A5A2-95CC-5C2E2BFCCFB9}"/>
              </a:ext>
            </a:extLst>
          </p:cNvPr>
          <p:cNvPicPr>
            <a:picLocks noChangeAspect="1"/>
          </p:cNvPicPr>
          <p:nvPr/>
        </p:nvPicPr>
        <p:blipFill>
          <a:blip r:embed="rId2"/>
          <a:stretch>
            <a:fillRect/>
          </a:stretch>
        </p:blipFill>
        <p:spPr>
          <a:xfrm>
            <a:off x="2748817" y="1825625"/>
            <a:ext cx="6694365" cy="4351338"/>
          </a:xfrm>
          <a:prstGeom prst="rect">
            <a:avLst/>
          </a:prstGeom>
          <a:noFill/>
        </p:spPr>
      </p:pic>
    </p:spTree>
    <p:extLst>
      <p:ext uri="{BB962C8B-B14F-4D97-AF65-F5344CB8AC3E}">
        <p14:creationId xmlns:p14="http://schemas.microsoft.com/office/powerpoint/2010/main" val="1369098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2085-4A8C-49C8-DB16-1FAF19E4E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EC21B-C8C7-8B94-0DA6-C42C95A965CB}"/>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Step 4: Quality Control - removing low counts:</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8D2B744-AB33-0B93-7B23-556CDFCE7365}"/>
              </a:ext>
            </a:extLst>
          </p:cNvPr>
          <p:cNvPicPr>
            <a:picLocks noChangeAspect="1"/>
          </p:cNvPicPr>
          <p:nvPr/>
        </p:nvPicPr>
        <p:blipFill>
          <a:blip r:embed="rId2"/>
          <a:stretch>
            <a:fillRect/>
          </a:stretch>
        </p:blipFill>
        <p:spPr>
          <a:xfrm>
            <a:off x="160421" y="1371603"/>
            <a:ext cx="7394594" cy="4497653"/>
          </a:xfrm>
          <a:prstGeom prst="rect">
            <a:avLst/>
          </a:prstGeom>
        </p:spPr>
      </p:pic>
      <p:pic>
        <p:nvPicPr>
          <p:cNvPr id="6" name="Picture 5">
            <a:extLst>
              <a:ext uri="{FF2B5EF4-FFF2-40B4-BE49-F238E27FC236}">
                <a16:creationId xmlns:a16="http://schemas.microsoft.com/office/drawing/2014/main" id="{A0071E55-B91B-712F-6B8A-62D9EB0D38C6}"/>
              </a:ext>
            </a:extLst>
          </p:cNvPr>
          <p:cNvPicPr>
            <a:picLocks noChangeAspect="1"/>
          </p:cNvPicPr>
          <p:nvPr/>
        </p:nvPicPr>
        <p:blipFill>
          <a:blip r:embed="rId3"/>
          <a:stretch>
            <a:fillRect/>
          </a:stretch>
        </p:blipFill>
        <p:spPr>
          <a:xfrm>
            <a:off x="7555015" y="2633552"/>
            <a:ext cx="4584700" cy="2065716"/>
          </a:xfrm>
          <a:prstGeom prst="rect">
            <a:avLst/>
          </a:prstGeom>
        </p:spPr>
      </p:pic>
    </p:spTree>
    <p:extLst>
      <p:ext uri="{BB962C8B-B14F-4D97-AF65-F5344CB8AC3E}">
        <p14:creationId xmlns:p14="http://schemas.microsoft.com/office/powerpoint/2010/main" val="1979515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99569-2C42-CFD7-3CFA-5B21D10F8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101D3-E0CF-D10E-D032-360DE6CE9EE0}"/>
              </a:ext>
            </a:extLst>
          </p:cNvPr>
          <p:cNvSpPr>
            <a:spLocks noGrp="1"/>
          </p:cNvSpPr>
          <p:nvPr>
            <p:ph type="title"/>
          </p:nvPr>
        </p:nvSpPr>
        <p:spPr>
          <a:xfrm>
            <a:off x="838200" y="365125"/>
            <a:ext cx="10515600" cy="1325563"/>
          </a:xfrm>
        </p:spPr>
        <p:txBody>
          <a:bodyPr anchor="ctr">
            <a:normAutofit/>
          </a:bodyPr>
          <a:lstStyle/>
          <a:p>
            <a:r>
              <a:rPr lang="en-GB" b="1"/>
              <a:t>Step 4: Quality Control - removing Doublets:</a:t>
            </a:r>
            <a:endParaRPr lang="en-US" b="1"/>
          </a:p>
        </p:txBody>
      </p:sp>
      <p:pic>
        <p:nvPicPr>
          <p:cNvPr id="4" name="Picture 3">
            <a:extLst>
              <a:ext uri="{FF2B5EF4-FFF2-40B4-BE49-F238E27FC236}">
                <a16:creationId xmlns:a16="http://schemas.microsoft.com/office/drawing/2014/main" id="{F1919E74-2148-9F8F-82B1-B8E6EC0E6A7A}"/>
              </a:ext>
            </a:extLst>
          </p:cNvPr>
          <p:cNvPicPr>
            <a:picLocks noChangeAspect="1"/>
          </p:cNvPicPr>
          <p:nvPr/>
        </p:nvPicPr>
        <p:blipFill>
          <a:blip r:embed="rId2"/>
          <a:stretch>
            <a:fillRect/>
          </a:stretch>
        </p:blipFill>
        <p:spPr>
          <a:xfrm>
            <a:off x="838200" y="1858740"/>
            <a:ext cx="10515600" cy="4285107"/>
          </a:xfrm>
          <a:prstGeom prst="rect">
            <a:avLst/>
          </a:prstGeom>
          <a:noFill/>
        </p:spPr>
      </p:pic>
    </p:spTree>
    <p:extLst>
      <p:ext uri="{BB962C8B-B14F-4D97-AF65-F5344CB8AC3E}">
        <p14:creationId xmlns:p14="http://schemas.microsoft.com/office/powerpoint/2010/main" val="2597011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2D13-DB3D-7D14-9438-99ABFFA9B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EE279-4D30-E908-F29F-1344EC2CA74F}"/>
              </a:ext>
            </a:extLst>
          </p:cNvPr>
          <p:cNvSpPr>
            <a:spLocks noGrp="1"/>
          </p:cNvSpPr>
          <p:nvPr>
            <p:ph type="title"/>
          </p:nvPr>
        </p:nvSpPr>
        <p:spPr>
          <a:xfrm>
            <a:off x="838200" y="365125"/>
            <a:ext cx="10515600" cy="1325563"/>
          </a:xfrm>
        </p:spPr>
        <p:txBody>
          <a:bodyPr anchor="ctr">
            <a:normAutofit/>
          </a:bodyPr>
          <a:lstStyle/>
          <a:p>
            <a:r>
              <a:rPr lang="en-GB" sz="4100" b="1" dirty="0"/>
              <a:t>Step 4: Quality Control - remove Mitochondrial</a:t>
            </a:r>
            <a:br>
              <a:rPr lang="en-GB" sz="4100" b="1" dirty="0"/>
            </a:br>
            <a:r>
              <a:rPr lang="en-GB" sz="4100" b="1" dirty="0"/>
              <a:t>genes:</a:t>
            </a:r>
            <a:endParaRPr lang="en-US" sz="4100" b="1" dirty="0"/>
          </a:p>
        </p:txBody>
      </p:sp>
      <p:pic>
        <p:nvPicPr>
          <p:cNvPr id="4" name="Picture 3">
            <a:extLst>
              <a:ext uri="{FF2B5EF4-FFF2-40B4-BE49-F238E27FC236}">
                <a16:creationId xmlns:a16="http://schemas.microsoft.com/office/drawing/2014/main" id="{0762E8D7-D631-532E-A069-7DBC8B021ACE}"/>
              </a:ext>
            </a:extLst>
          </p:cNvPr>
          <p:cNvPicPr>
            <a:picLocks noChangeAspect="1"/>
          </p:cNvPicPr>
          <p:nvPr/>
        </p:nvPicPr>
        <p:blipFill>
          <a:blip r:embed="rId2"/>
          <a:stretch>
            <a:fillRect/>
          </a:stretch>
        </p:blipFill>
        <p:spPr>
          <a:xfrm>
            <a:off x="946488" y="1825625"/>
            <a:ext cx="10299023" cy="4351338"/>
          </a:xfrm>
          <a:prstGeom prst="rect">
            <a:avLst/>
          </a:prstGeom>
          <a:noFill/>
        </p:spPr>
      </p:pic>
    </p:spTree>
    <p:extLst>
      <p:ext uri="{BB962C8B-B14F-4D97-AF65-F5344CB8AC3E}">
        <p14:creationId xmlns:p14="http://schemas.microsoft.com/office/powerpoint/2010/main" val="1497587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394C-4C61-08D1-8179-06F00EAB1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CFBBB-8EF3-F0D6-7577-0C369CAABB94}"/>
              </a:ext>
            </a:extLst>
          </p:cNvPr>
          <p:cNvSpPr>
            <a:spLocks noGrp="1"/>
          </p:cNvSpPr>
          <p:nvPr>
            <p:ph type="title"/>
          </p:nvPr>
        </p:nvSpPr>
        <p:spPr>
          <a:xfrm>
            <a:off x="716280" y="18255"/>
            <a:ext cx="10515600" cy="1325563"/>
          </a:xfrm>
        </p:spPr>
        <p:txBody>
          <a:bodyPr anchor="ctr">
            <a:normAutofit/>
          </a:bodyPr>
          <a:lstStyle/>
          <a:p>
            <a:r>
              <a:rPr lang="en-GB" b="1" dirty="0"/>
              <a:t>Step 4: Quality Control: Sample outcomes</a:t>
            </a:r>
            <a:endParaRPr lang="en-US" b="1" dirty="0"/>
          </a:p>
        </p:txBody>
      </p:sp>
      <p:pic>
        <p:nvPicPr>
          <p:cNvPr id="4" name="Picture 3">
            <a:extLst>
              <a:ext uri="{FF2B5EF4-FFF2-40B4-BE49-F238E27FC236}">
                <a16:creationId xmlns:a16="http://schemas.microsoft.com/office/drawing/2014/main" id="{F5A9A1A8-C70E-2DFB-74F7-662D3C2AEE2F}"/>
              </a:ext>
            </a:extLst>
          </p:cNvPr>
          <p:cNvPicPr>
            <a:picLocks noChangeAspect="1"/>
          </p:cNvPicPr>
          <p:nvPr/>
        </p:nvPicPr>
        <p:blipFill>
          <a:blip r:embed="rId2"/>
          <a:stretch>
            <a:fillRect/>
          </a:stretch>
        </p:blipFill>
        <p:spPr>
          <a:xfrm>
            <a:off x="1184127" y="1143000"/>
            <a:ext cx="9919137" cy="5033963"/>
          </a:xfrm>
          <a:prstGeom prst="rect">
            <a:avLst/>
          </a:prstGeom>
          <a:noFill/>
        </p:spPr>
      </p:pic>
    </p:spTree>
    <p:extLst>
      <p:ext uri="{BB962C8B-B14F-4D97-AF65-F5344CB8AC3E}">
        <p14:creationId xmlns:p14="http://schemas.microsoft.com/office/powerpoint/2010/main" val="218357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57CF-C9EC-DA70-8AF7-B982A81A9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9D5079-06ED-21AD-1064-3E06F69A98E0}"/>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Step 5: Normalization of </a:t>
            </a:r>
            <a:r>
              <a:rPr lang="en-GB" sz="3600" b="1" dirty="0" err="1">
                <a:latin typeface="Arial" panose="020B0604020202020204" pitchFamily="34" charset="0"/>
                <a:cs typeface="Arial" panose="020B0604020202020204" pitchFamily="34" charset="0"/>
              </a:rPr>
              <a:t>scRNA-Seq</a:t>
            </a:r>
            <a:r>
              <a:rPr lang="en-GB" sz="3600" b="1" dirty="0">
                <a:latin typeface="Arial" panose="020B0604020202020204" pitchFamily="34" charset="0"/>
                <a:cs typeface="Arial" panose="020B0604020202020204" pitchFamily="34" charset="0"/>
              </a:rPr>
              <a:t> Data</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10E1FF3-E95A-68BA-0663-1503763A8CE3}"/>
              </a:ext>
            </a:extLst>
          </p:cNvPr>
          <p:cNvPicPr>
            <a:picLocks noChangeAspect="1"/>
          </p:cNvPicPr>
          <p:nvPr/>
        </p:nvPicPr>
        <p:blipFill>
          <a:blip r:embed="rId2"/>
          <a:stretch>
            <a:fillRect/>
          </a:stretch>
        </p:blipFill>
        <p:spPr>
          <a:xfrm>
            <a:off x="1370940" y="1264276"/>
            <a:ext cx="9450119" cy="4887007"/>
          </a:xfrm>
          <a:prstGeom prst="rect">
            <a:avLst/>
          </a:prstGeom>
        </p:spPr>
      </p:pic>
    </p:spTree>
    <p:extLst>
      <p:ext uri="{BB962C8B-B14F-4D97-AF65-F5344CB8AC3E}">
        <p14:creationId xmlns:p14="http://schemas.microsoft.com/office/powerpoint/2010/main" val="2580327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FBAED-8370-5A3E-AE75-0F321B193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62726-DDA0-AC22-C4C1-31E31215E24A}"/>
              </a:ext>
            </a:extLst>
          </p:cNvPr>
          <p:cNvSpPr>
            <a:spLocks noGrp="1"/>
          </p:cNvSpPr>
          <p:nvPr>
            <p:ph type="title"/>
          </p:nvPr>
        </p:nvSpPr>
        <p:spPr>
          <a:xfrm>
            <a:off x="838200" y="365125"/>
            <a:ext cx="10515600" cy="1325563"/>
          </a:xfrm>
        </p:spPr>
        <p:txBody>
          <a:bodyPr anchor="ctr">
            <a:normAutofit/>
          </a:bodyPr>
          <a:lstStyle/>
          <a:p>
            <a:r>
              <a:rPr lang="en-GB" b="1"/>
              <a:t>Normalization of </a:t>
            </a:r>
            <a:r>
              <a:rPr lang="en-GB" b="1" err="1"/>
              <a:t>scRNA-Seq</a:t>
            </a:r>
            <a:r>
              <a:rPr lang="en-GB" b="1"/>
              <a:t> Data</a:t>
            </a:r>
            <a:endParaRPr lang="en-US" b="1"/>
          </a:p>
        </p:txBody>
      </p:sp>
      <p:pic>
        <p:nvPicPr>
          <p:cNvPr id="4" name="Picture 3">
            <a:extLst>
              <a:ext uri="{FF2B5EF4-FFF2-40B4-BE49-F238E27FC236}">
                <a16:creationId xmlns:a16="http://schemas.microsoft.com/office/drawing/2014/main" id="{89F7A727-948B-DA5D-1100-4CE2AC2D7405}"/>
              </a:ext>
            </a:extLst>
          </p:cNvPr>
          <p:cNvPicPr>
            <a:picLocks noChangeAspect="1"/>
          </p:cNvPicPr>
          <p:nvPr/>
        </p:nvPicPr>
        <p:blipFill>
          <a:blip r:embed="rId2"/>
          <a:stretch>
            <a:fillRect/>
          </a:stretch>
        </p:blipFill>
        <p:spPr>
          <a:xfrm>
            <a:off x="1148502" y="1690688"/>
            <a:ext cx="9568282" cy="4329648"/>
          </a:xfrm>
          <a:prstGeom prst="rect">
            <a:avLst/>
          </a:prstGeom>
          <a:noFill/>
        </p:spPr>
      </p:pic>
    </p:spTree>
    <p:extLst>
      <p:ext uri="{BB962C8B-B14F-4D97-AF65-F5344CB8AC3E}">
        <p14:creationId xmlns:p14="http://schemas.microsoft.com/office/powerpoint/2010/main" val="1803936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6D466-A8AC-F1AE-A5D8-62241C116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CD5C6-1ECD-4E5E-9C69-45A7051ECAA1}"/>
              </a:ext>
            </a:extLst>
          </p:cNvPr>
          <p:cNvSpPr>
            <a:spLocks noGrp="1"/>
          </p:cNvSpPr>
          <p:nvPr>
            <p:ph type="title"/>
          </p:nvPr>
        </p:nvSpPr>
        <p:spPr>
          <a:xfrm>
            <a:off x="838200" y="365125"/>
            <a:ext cx="10515600" cy="1325563"/>
          </a:xfrm>
        </p:spPr>
        <p:txBody>
          <a:bodyPr anchor="ctr">
            <a:normAutofit/>
          </a:bodyPr>
          <a:lstStyle/>
          <a:p>
            <a:r>
              <a:rPr lang="en-GB" b="1"/>
              <a:t>Normalization of </a:t>
            </a:r>
            <a:r>
              <a:rPr lang="en-GB" b="1" err="1"/>
              <a:t>scRNA-Seq</a:t>
            </a:r>
            <a:r>
              <a:rPr lang="en-GB" b="1"/>
              <a:t> Data</a:t>
            </a:r>
            <a:endParaRPr lang="en-US" b="1"/>
          </a:p>
        </p:txBody>
      </p:sp>
      <p:pic>
        <p:nvPicPr>
          <p:cNvPr id="6" name="Picture 5">
            <a:extLst>
              <a:ext uri="{FF2B5EF4-FFF2-40B4-BE49-F238E27FC236}">
                <a16:creationId xmlns:a16="http://schemas.microsoft.com/office/drawing/2014/main" id="{E4D81F90-322D-6A7B-E98E-91F9D69E5E1E}"/>
              </a:ext>
            </a:extLst>
          </p:cNvPr>
          <p:cNvPicPr>
            <a:picLocks noChangeAspect="1"/>
          </p:cNvPicPr>
          <p:nvPr/>
        </p:nvPicPr>
        <p:blipFill>
          <a:blip r:embed="rId2"/>
          <a:stretch>
            <a:fillRect/>
          </a:stretch>
        </p:blipFill>
        <p:spPr>
          <a:xfrm>
            <a:off x="7799919" y="2022115"/>
            <a:ext cx="3431961" cy="1738659"/>
          </a:xfrm>
          <a:prstGeom prst="rect">
            <a:avLst/>
          </a:prstGeom>
        </p:spPr>
      </p:pic>
      <p:sp>
        <p:nvSpPr>
          <p:cNvPr id="8" name="TextBox 7">
            <a:extLst>
              <a:ext uri="{FF2B5EF4-FFF2-40B4-BE49-F238E27FC236}">
                <a16:creationId xmlns:a16="http://schemas.microsoft.com/office/drawing/2014/main" id="{CABAE6CE-6BE2-25A2-967E-284901A026B2}"/>
              </a:ext>
            </a:extLst>
          </p:cNvPr>
          <p:cNvSpPr txBox="1"/>
          <p:nvPr/>
        </p:nvSpPr>
        <p:spPr>
          <a:xfrm>
            <a:off x="7645289" y="3760774"/>
            <a:ext cx="4486507" cy="1815882"/>
          </a:xfrm>
          <a:prstGeom prst="rect">
            <a:avLst/>
          </a:prstGeom>
          <a:noFill/>
        </p:spPr>
        <p:txBody>
          <a:bodyPr wrap="square">
            <a:spAutoFit/>
          </a:bodyPr>
          <a:lstStyle/>
          <a:p>
            <a:pPr algn="l"/>
            <a:r>
              <a:rPr lang="en-GB" sz="1600" b="0" i="0" u="none" strike="noStrike" baseline="0" dirty="0">
                <a:latin typeface="Arial" panose="020B0604020202020204" pitchFamily="34" charset="0"/>
                <a:cs typeface="Arial" panose="020B0604020202020204" pitchFamily="34" charset="0"/>
              </a:rPr>
              <a:t>● size(</a:t>
            </a:r>
            <a:r>
              <a:rPr lang="en-GB" sz="1600" b="0" i="0" u="none" strike="noStrike" baseline="0" dirty="0" err="1">
                <a:latin typeface="Arial" panose="020B0604020202020204" pitchFamily="34" charset="0"/>
                <a:cs typeface="Arial" panose="020B0604020202020204" pitchFamily="34" charset="0"/>
              </a:rPr>
              <a:t>i</a:t>
            </a:r>
            <a:r>
              <a:rPr lang="en-GB" sz="1600" b="0" i="0" u="none" strike="noStrike" baseline="0" dirty="0">
                <a:latin typeface="Arial" panose="020B0604020202020204" pitchFamily="34" charset="0"/>
                <a:cs typeface="Arial" panose="020B0604020202020204" pitchFamily="34" charset="0"/>
              </a:rPr>
              <a:t>) is the total count for cell </a:t>
            </a:r>
            <a:r>
              <a:rPr lang="en-GB" sz="1600" b="0" i="0" u="none" strike="noStrike" baseline="0" dirty="0" err="1">
                <a:latin typeface="Arial" panose="020B0604020202020204" pitchFamily="34" charset="0"/>
                <a:cs typeface="Arial" panose="020B0604020202020204" pitchFamily="34" charset="0"/>
              </a:rPr>
              <a:t>i</a:t>
            </a:r>
            <a:r>
              <a:rPr lang="en-GB" sz="1600" b="0" i="0" u="none" strike="noStrike" baseline="0" dirty="0">
                <a:latin typeface="Arial" panose="020B0604020202020204" pitchFamily="34" charset="0"/>
                <a:cs typeface="Arial" panose="020B0604020202020204" pitchFamily="34" charset="0"/>
              </a:rPr>
              <a:t>,</a:t>
            </a:r>
          </a:p>
          <a:p>
            <a:pPr algn="l"/>
            <a:r>
              <a:rPr lang="en-GB" sz="1600" b="0" i="0" u="none" strike="noStrike" baseline="0" dirty="0">
                <a:latin typeface="Arial" panose="020B0604020202020204" pitchFamily="34" charset="0"/>
                <a:cs typeface="Arial" panose="020B0604020202020204" pitchFamily="34" charset="0"/>
              </a:rPr>
              <a:t>● counts(</a:t>
            </a:r>
            <a:r>
              <a:rPr lang="en-GB" sz="1600" b="0" i="0" u="none" strike="noStrike" baseline="0" dirty="0" err="1">
                <a:latin typeface="Arial" panose="020B0604020202020204" pitchFamily="34" charset="0"/>
                <a:cs typeface="Arial" panose="020B0604020202020204" pitchFamily="34" charset="0"/>
              </a:rPr>
              <a:t>i,j</a:t>
            </a:r>
            <a:r>
              <a:rPr lang="en-GB" sz="1600" b="0" i="0" u="none" strike="noStrike" baseline="0" dirty="0">
                <a:latin typeface="Arial" panose="020B0604020202020204" pitchFamily="34" charset="0"/>
                <a:cs typeface="Arial" panose="020B0604020202020204" pitchFamily="34" charset="0"/>
              </a:rPr>
              <a:t>) is the read count for gene j in</a:t>
            </a:r>
          </a:p>
          <a:p>
            <a:pPr algn="l"/>
            <a:r>
              <a:rPr lang="en-GB" sz="1600" b="0" i="0" u="none" strike="noStrike" baseline="0" dirty="0">
                <a:latin typeface="Arial" panose="020B0604020202020204" pitchFamily="34" charset="0"/>
                <a:cs typeface="Arial" panose="020B0604020202020204" pitchFamily="34" charset="0"/>
              </a:rPr>
              <a:t>cell </a:t>
            </a:r>
            <a:r>
              <a:rPr lang="en-GB" sz="1600" b="0" i="0" u="none" strike="noStrike" baseline="0" dirty="0" err="1">
                <a:latin typeface="Arial" panose="020B0604020202020204" pitchFamily="34" charset="0"/>
                <a:cs typeface="Arial" panose="020B0604020202020204" pitchFamily="34" charset="0"/>
              </a:rPr>
              <a:t>i</a:t>
            </a:r>
            <a:r>
              <a:rPr lang="en-GB" sz="1600" b="0" i="0" u="none" strike="noStrike" baseline="0" dirty="0">
                <a:latin typeface="Arial" panose="020B0604020202020204" pitchFamily="34" charset="0"/>
                <a:cs typeface="Arial" panose="020B0604020202020204" pitchFamily="34" charset="0"/>
              </a:rPr>
              <a:t>.</a:t>
            </a:r>
          </a:p>
          <a:p>
            <a:pPr algn="l"/>
            <a:r>
              <a:rPr lang="en-GB" sz="1600" b="0" i="0" u="none" strike="noStrike" baseline="0" dirty="0">
                <a:latin typeface="Arial" panose="020B0604020202020204" pitchFamily="34" charset="0"/>
                <a:cs typeface="Arial" panose="020B0604020202020204" pitchFamily="34" charset="0"/>
              </a:rPr>
              <a:t>● 10^7 is a scaling factor to bring the</a:t>
            </a:r>
          </a:p>
          <a:p>
            <a:pPr algn="l"/>
            <a:r>
              <a:rPr lang="en-GB" sz="1600" b="0" i="0" u="none" strike="noStrike" baseline="0" dirty="0">
                <a:latin typeface="Arial" panose="020B0604020202020204" pitchFamily="34" charset="0"/>
                <a:cs typeface="Arial" panose="020B0604020202020204" pitchFamily="34" charset="0"/>
              </a:rPr>
              <a:t>values into a comparable range, often</a:t>
            </a:r>
          </a:p>
          <a:p>
            <a:pPr algn="l"/>
            <a:r>
              <a:rPr lang="en-GB" sz="1600" b="0" i="0" u="none" strike="noStrike" baseline="0" dirty="0">
                <a:latin typeface="Arial" panose="020B0604020202020204" pitchFamily="34" charset="0"/>
                <a:cs typeface="Arial" panose="020B0604020202020204" pitchFamily="34" charset="0"/>
              </a:rPr>
              <a:t>used to express counts per million or</a:t>
            </a:r>
          </a:p>
          <a:p>
            <a:pPr algn="l"/>
            <a:r>
              <a:rPr lang="en-GB" sz="1600" b="0" i="0" u="none" strike="noStrike" baseline="0" dirty="0">
                <a:latin typeface="Arial" panose="020B0604020202020204" pitchFamily="34" charset="0"/>
                <a:cs typeface="Arial" panose="020B0604020202020204" pitchFamily="34" charset="0"/>
              </a:rPr>
              <a:t>similar units.</a:t>
            </a:r>
            <a:endParaRPr lang="en-GB"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E083570-89F8-5FC6-D626-0487ACC40A20}"/>
              </a:ext>
            </a:extLst>
          </p:cNvPr>
          <p:cNvPicPr>
            <a:picLocks noChangeAspect="1"/>
          </p:cNvPicPr>
          <p:nvPr/>
        </p:nvPicPr>
        <p:blipFill>
          <a:blip r:embed="rId3"/>
          <a:stretch>
            <a:fillRect/>
          </a:stretch>
        </p:blipFill>
        <p:spPr>
          <a:xfrm>
            <a:off x="60203" y="1445568"/>
            <a:ext cx="7585085" cy="4087384"/>
          </a:xfrm>
          <a:prstGeom prst="rect">
            <a:avLst/>
          </a:prstGeom>
        </p:spPr>
      </p:pic>
    </p:spTree>
    <p:extLst>
      <p:ext uri="{BB962C8B-B14F-4D97-AF65-F5344CB8AC3E}">
        <p14:creationId xmlns:p14="http://schemas.microsoft.com/office/powerpoint/2010/main" val="654238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C865-5CC4-17E0-ECAA-FF77ED5C5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05EE68-DAFC-DB77-07A7-8BDC2D5D284C}"/>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Log transformation:</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37169AD-402E-2BB9-9E46-902984881447}"/>
              </a:ext>
            </a:extLst>
          </p:cNvPr>
          <p:cNvPicPr>
            <a:picLocks noChangeAspect="1"/>
          </p:cNvPicPr>
          <p:nvPr/>
        </p:nvPicPr>
        <p:blipFill>
          <a:blip r:embed="rId2"/>
          <a:stretch>
            <a:fillRect/>
          </a:stretch>
        </p:blipFill>
        <p:spPr>
          <a:xfrm>
            <a:off x="160421" y="1008246"/>
            <a:ext cx="8679845" cy="4739196"/>
          </a:xfrm>
          <a:prstGeom prst="rect">
            <a:avLst/>
          </a:prstGeom>
        </p:spPr>
      </p:pic>
      <p:pic>
        <p:nvPicPr>
          <p:cNvPr id="6" name="Picture 5">
            <a:extLst>
              <a:ext uri="{FF2B5EF4-FFF2-40B4-BE49-F238E27FC236}">
                <a16:creationId xmlns:a16="http://schemas.microsoft.com/office/drawing/2014/main" id="{75D17A46-FAEE-F176-94B6-B22BE12E6C3E}"/>
              </a:ext>
            </a:extLst>
          </p:cNvPr>
          <p:cNvPicPr>
            <a:picLocks noChangeAspect="1"/>
          </p:cNvPicPr>
          <p:nvPr/>
        </p:nvPicPr>
        <p:blipFill>
          <a:blip r:embed="rId3"/>
          <a:stretch>
            <a:fillRect/>
          </a:stretch>
        </p:blipFill>
        <p:spPr>
          <a:xfrm>
            <a:off x="9015195" y="2760054"/>
            <a:ext cx="3016384" cy="635380"/>
          </a:xfrm>
          <a:prstGeom prst="rect">
            <a:avLst/>
          </a:prstGeom>
        </p:spPr>
      </p:pic>
      <p:sp>
        <p:nvSpPr>
          <p:cNvPr id="8" name="TextBox 7">
            <a:extLst>
              <a:ext uri="{FF2B5EF4-FFF2-40B4-BE49-F238E27FC236}">
                <a16:creationId xmlns:a16="http://schemas.microsoft.com/office/drawing/2014/main" id="{91BC9DB5-BF35-5137-4F1B-4EA2748EE1A5}"/>
              </a:ext>
            </a:extLst>
          </p:cNvPr>
          <p:cNvSpPr txBox="1"/>
          <p:nvPr/>
        </p:nvSpPr>
        <p:spPr>
          <a:xfrm>
            <a:off x="2099588" y="5849754"/>
            <a:ext cx="8159533" cy="646331"/>
          </a:xfrm>
          <a:prstGeom prst="rect">
            <a:avLst/>
          </a:prstGeom>
          <a:noFill/>
        </p:spPr>
        <p:txBody>
          <a:bodyPr wrap="square">
            <a:spAutoFit/>
          </a:bodyPr>
          <a:lstStyle/>
          <a:p>
            <a:pPr algn="just"/>
            <a:r>
              <a:rPr lang="en-GB" sz="1800" b="0" i="0" u="none" strike="noStrike" baseline="0" dirty="0">
                <a:latin typeface="Arial" panose="020B0604020202020204" pitchFamily="34" charset="0"/>
                <a:cs typeface="Arial" panose="020B0604020202020204" pitchFamily="34" charset="0"/>
              </a:rPr>
              <a:t>Log transformation stabilizes variance, reduces the impact of extreme values, and enhances the detection of relative changes in </a:t>
            </a:r>
            <a:r>
              <a:rPr lang="en-GB" sz="1800" b="0" i="0" u="none" strike="noStrike" baseline="0" dirty="0" err="1">
                <a:latin typeface="Arial" panose="020B0604020202020204" pitchFamily="34" charset="0"/>
                <a:cs typeface="Arial" panose="020B0604020202020204" pitchFamily="34" charset="0"/>
              </a:rPr>
              <a:t>scRNA-seq</a:t>
            </a:r>
            <a:r>
              <a:rPr lang="en-GB" sz="1800" b="0" i="0" u="none" strike="noStrike" baseline="0" dirty="0">
                <a:latin typeface="Arial" panose="020B0604020202020204" pitchFamily="34" charset="0"/>
                <a:cs typeface="Arial" panose="020B0604020202020204" pitchFamily="34" charset="0"/>
              </a:rPr>
              <a:t> data.</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80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C3AB2-B7D0-2512-C2B7-8B6810BE53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AA9227-08C0-BA52-6743-7DB0E44C6101}"/>
              </a:ext>
            </a:extLst>
          </p:cNvPr>
          <p:cNvSpPr txBox="1"/>
          <p:nvPr/>
        </p:nvSpPr>
        <p:spPr>
          <a:xfrm>
            <a:off x="289523" y="360011"/>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What is Genetics?</a:t>
            </a:r>
          </a:p>
        </p:txBody>
      </p:sp>
      <p:sp>
        <p:nvSpPr>
          <p:cNvPr id="4" name="TextBox 3">
            <a:extLst>
              <a:ext uri="{FF2B5EF4-FFF2-40B4-BE49-F238E27FC236}">
                <a16:creationId xmlns:a16="http://schemas.microsoft.com/office/drawing/2014/main" id="{8C42AB96-33C7-67B3-2F66-042ECDC553A5}"/>
              </a:ext>
            </a:extLst>
          </p:cNvPr>
          <p:cNvSpPr txBox="1"/>
          <p:nvPr/>
        </p:nvSpPr>
        <p:spPr>
          <a:xfrm>
            <a:off x="334297" y="1402505"/>
            <a:ext cx="11857703" cy="954107"/>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Genetics is the scientific study of genes, heredity, and variation</a:t>
            </a:r>
          </a:p>
          <a:p>
            <a:r>
              <a:rPr lang="en-GB" sz="2800" dirty="0">
                <a:latin typeface="Arial" panose="020B0604020202020204" pitchFamily="34" charset="0"/>
                <a:cs typeface="Arial" panose="020B0604020202020204" pitchFamily="34" charset="0"/>
              </a:rPr>
              <a:t>in living organisms.</a:t>
            </a:r>
          </a:p>
        </p:txBody>
      </p:sp>
    </p:spTree>
    <p:extLst>
      <p:ext uri="{BB962C8B-B14F-4D97-AF65-F5344CB8AC3E}">
        <p14:creationId xmlns:p14="http://schemas.microsoft.com/office/powerpoint/2010/main" val="2630190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DB86C-2316-D4FE-4312-FFFB91078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2D58D-56B3-162B-F28F-D8D999478BCF}"/>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Confounders:</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5B2CA17-3D7E-5BF3-873F-D51FDBA6E508}"/>
              </a:ext>
            </a:extLst>
          </p:cNvPr>
          <p:cNvPicPr>
            <a:picLocks noChangeAspect="1"/>
          </p:cNvPicPr>
          <p:nvPr/>
        </p:nvPicPr>
        <p:blipFill>
          <a:blip r:embed="rId2"/>
          <a:stretch>
            <a:fillRect/>
          </a:stretch>
        </p:blipFill>
        <p:spPr>
          <a:xfrm>
            <a:off x="160421" y="1095978"/>
            <a:ext cx="4477375" cy="5001323"/>
          </a:xfrm>
          <a:prstGeom prst="rect">
            <a:avLst/>
          </a:prstGeom>
        </p:spPr>
      </p:pic>
      <p:pic>
        <p:nvPicPr>
          <p:cNvPr id="6" name="Picture 5">
            <a:extLst>
              <a:ext uri="{FF2B5EF4-FFF2-40B4-BE49-F238E27FC236}">
                <a16:creationId xmlns:a16="http://schemas.microsoft.com/office/drawing/2014/main" id="{E02CC80C-E099-6E54-4A48-21647A97E69B}"/>
              </a:ext>
            </a:extLst>
          </p:cNvPr>
          <p:cNvPicPr>
            <a:picLocks noChangeAspect="1"/>
          </p:cNvPicPr>
          <p:nvPr/>
        </p:nvPicPr>
        <p:blipFill>
          <a:blip r:embed="rId3"/>
          <a:stretch>
            <a:fillRect/>
          </a:stretch>
        </p:blipFill>
        <p:spPr>
          <a:xfrm>
            <a:off x="4786952" y="1186477"/>
            <a:ext cx="4477375" cy="4820323"/>
          </a:xfrm>
          <a:prstGeom prst="rect">
            <a:avLst/>
          </a:prstGeom>
        </p:spPr>
      </p:pic>
      <p:pic>
        <p:nvPicPr>
          <p:cNvPr id="8" name="Picture 7">
            <a:extLst>
              <a:ext uri="{FF2B5EF4-FFF2-40B4-BE49-F238E27FC236}">
                <a16:creationId xmlns:a16="http://schemas.microsoft.com/office/drawing/2014/main" id="{2B4D8430-54D7-F8DB-64B9-051914B5CC46}"/>
              </a:ext>
            </a:extLst>
          </p:cNvPr>
          <p:cNvPicPr>
            <a:picLocks noChangeAspect="1"/>
          </p:cNvPicPr>
          <p:nvPr/>
        </p:nvPicPr>
        <p:blipFill>
          <a:blip r:embed="rId4"/>
          <a:stretch>
            <a:fillRect/>
          </a:stretch>
        </p:blipFill>
        <p:spPr>
          <a:xfrm>
            <a:off x="2677426" y="6005859"/>
            <a:ext cx="5801535" cy="523948"/>
          </a:xfrm>
          <a:prstGeom prst="rect">
            <a:avLst/>
          </a:prstGeom>
        </p:spPr>
      </p:pic>
      <p:sp>
        <p:nvSpPr>
          <p:cNvPr id="10" name="TextBox 9">
            <a:extLst>
              <a:ext uri="{FF2B5EF4-FFF2-40B4-BE49-F238E27FC236}">
                <a16:creationId xmlns:a16="http://schemas.microsoft.com/office/drawing/2014/main" id="{A3E1A9BC-BDC9-52C0-22CF-5D9EE79CAD68}"/>
              </a:ext>
            </a:extLst>
          </p:cNvPr>
          <p:cNvSpPr txBox="1"/>
          <p:nvPr/>
        </p:nvSpPr>
        <p:spPr>
          <a:xfrm>
            <a:off x="9448224" y="1674674"/>
            <a:ext cx="2583356" cy="1754326"/>
          </a:xfrm>
          <a:prstGeom prst="rect">
            <a:avLst/>
          </a:prstGeom>
          <a:noFill/>
        </p:spPr>
        <p:txBody>
          <a:bodyPr wrap="square">
            <a:spAutoFit/>
          </a:bodyPr>
          <a:lstStyle/>
          <a:p>
            <a:pPr algn="l"/>
            <a:r>
              <a:rPr lang="en-GB" dirty="0">
                <a:latin typeface="Arial" panose="020B0604020202020204" pitchFamily="34" charset="0"/>
                <a:cs typeface="Arial" panose="020B0604020202020204" pitchFamily="34" charset="0"/>
              </a:rPr>
              <a:t>R</a:t>
            </a:r>
            <a:r>
              <a:rPr lang="en-GB" sz="1800" b="0" i="0" u="none" strike="noStrike" baseline="0" dirty="0">
                <a:latin typeface="Arial" panose="020B0604020202020204" pitchFamily="34" charset="0"/>
                <a:cs typeface="Arial" panose="020B0604020202020204" pitchFamily="34" charset="0"/>
              </a:rPr>
              <a:t>emoves unwanted</a:t>
            </a:r>
          </a:p>
          <a:p>
            <a:pPr algn="l"/>
            <a:r>
              <a:rPr lang="en-GB" sz="1800" b="0" i="0" u="none" strike="noStrike" baseline="0" dirty="0">
                <a:latin typeface="Arial" panose="020B0604020202020204" pitchFamily="34" charset="0"/>
                <a:cs typeface="Arial" panose="020B0604020202020204" pitchFamily="34" charset="0"/>
              </a:rPr>
              <a:t>variation, isolating true</a:t>
            </a:r>
          </a:p>
          <a:p>
            <a:pPr algn="l"/>
            <a:r>
              <a:rPr lang="en-GB" sz="1800" b="0" i="0" u="none" strike="noStrike" baseline="0" dirty="0">
                <a:latin typeface="Arial" panose="020B0604020202020204" pitchFamily="34" charset="0"/>
                <a:cs typeface="Arial" panose="020B0604020202020204" pitchFamily="34" charset="0"/>
              </a:rPr>
              <a:t>biological signals in</a:t>
            </a:r>
          </a:p>
          <a:p>
            <a:pPr algn="l"/>
            <a:r>
              <a:rPr lang="en-GB" sz="1800" b="0" i="0" u="none" strike="noStrike" baseline="0" dirty="0" err="1">
                <a:latin typeface="Arial" panose="020B0604020202020204" pitchFamily="34" charset="0"/>
                <a:cs typeface="Arial" panose="020B0604020202020204" pitchFamily="34" charset="0"/>
              </a:rPr>
              <a:t>scRNA-seq</a:t>
            </a:r>
            <a:r>
              <a:rPr lang="en-GB" sz="1800" b="0" i="0" u="none" strike="noStrike" baseline="0" dirty="0">
                <a:latin typeface="Arial" panose="020B0604020202020204" pitchFamily="34" charset="0"/>
                <a:cs typeface="Arial" panose="020B0604020202020204" pitchFamily="34" charset="0"/>
              </a:rPr>
              <a:t> data for more accurate analysis.</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9603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583AB-FE93-78F1-45AE-57B6CBCB3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5A6D7-04C3-17F7-2A88-13668E454FA3}"/>
              </a:ext>
            </a:extLst>
          </p:cNvPr>
          <p:cNvSpPr>
            <a:spLocks noGrp="1"/>
          </p:cNvSpPr>
          <p:nvPr>
            <p:ph type="title"/>
          </p:nvPr>
        </p:nvSpPr>
        <p:spPr>
          <a:xfrm>
            <a:off x="84221" y="91440"/>
            <a:ext cx="11213432" cy="794886"/>
          </a:xfrm>
        </p:spPr>
        <p:txBody>
          <a:bodyPr>
            <a:noAutofit/>
          </a:bodyPr>
          <a:lstStyle/>
          <a:p>
            <a:r>
              <a:rPr lang="en-GB" sz="3600" b="1" dirty="0">
                <a:latin typeface="Arial" panose="020B0604020202020204" pitchFamily="34" charset="0"/>
                <a:cs typeface="Arial" panose="020B0604020202020204" pitchFamily="34" charset="0"/>
              </a:rPr>
              <a:t>Scaling </a:t>
            </a:r>
            <a:r>
              <a:rPr lang="en-GB" sz="3600" b="1" dirty="0" err="1">
                <a:latin typeface="Arial" panose="020B0604020202020204" pitchFamily="34" charset="0"/>
                <a:cs typeface="Arial" panose="020B0604020202020204" pitchFamily="34" charset="0"/>
              </a:rPr>
              <a:t>scRNA-Seq</a:t>
            </a:r>
            <a:r>
              <a:rPr lang="en-GB" sz="3600" b="1" dirty="0">
                <a:latin typeface="Arial" panose="020B0604020202020204" pitchFamily="34" charset="0"/>
                <a:cs typeface="Arial" panose="020B0604020202020204" pitchFamily="34" charset="0"/>
              </a:rPr>
              <a:t> Data</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6D03EEA-4BA8-BBDA-2ED0-E5C5451F1F58}"/>
              </a:ext>
            </a:extLst>
          </p:cNvPr>
          <p:cNvPicPr>
            <a:picLocks noChangeAspect="1"/>
          </p:cNvPicPr>
          <p:nvPr/>
        </p:nvPicPr>
        <p:blipFill>
          <a:blip r:embed="rId2"/>
          <a:stretch>
            <a:fillRect/>
          </a:stretch>
        </p:blipFill>
        <p:spPr>
          <a:xfrm>
            <a:off x="160421" y="1177340"/>
            <a:ext cx="8739740" cy="4098251"/>
          </a:xfrm>
          <a:prstGeom prst="rect">
            <a:avLst/>
          </a:prstGeom>
        </p:spPr>
      </p:pic>
      <p:pic>
        <p:nvPicPr>
          <p:cNvPr id="6" name="Picture 5">
            <a:extLst>
              <a:ext uri="{FF2B5EF4-FFF2-40B4-BE49-F238E27FC236}">
                <a16:creationId xmlns:a16="http://schemas.microsoft.com/office/drawing/2014/main" id="{F415281D-515D-C738-7F19-B71FABB4F611}"/>
              </a:ext>
            </a:extLst>
          </p:cNvPr>
          <p:cNvPicPr>
            <a:picLocks noChangeAspect="1"/>
          </p:cNvPicPr>
          <p:nvPr/>
        </p:nvPicPr>
        <p:blipFill>
          <a:blip r:embed="rId3"/>
          <a:stretch>
            <a:fillRect/>
          </a:stretch>
        </p:blipFill>
        <p:spPr>
          <a:xfrm>
            <a:off x="8900161" y="2587223"/>
            <a:ext cx="2974212" cy="671344"/>
          </a:xfrm>
          <a:prstGeom prst="rect">
            <a:avLst/>
          </a:prstGeom>
        </p:spPr>
      </p:pic>
      <p:sp>
        <p:nvSpPr>
          <p:cNvPr id="8" name="TextBox 7">
            <a:extLst>
              <a:ext uri="{FF2B5EF4-FFF2-40B4-BE49-F238E27FC236}">
                <a16:creationId xmlns:a16="http://schemas.microsoft.com/office/drawing/2014/main" id="{B8EFEC89-93FB-81E1-640C-3DB8873DDB96}"/>
              </a:ext>
            </a:extLst>
          </p:cNvPr>
          <p:cNvSpPr txBox="1"/>
          <p:nvPr/>
        </p:nvSpPr>
        <p:spPr>
          <a:xfrm>
            <a:off x="2081009" y="5360773"/>
            <a:ext cx="8044298" cy="923330"/>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Scaling standardizes gene expression values across cells, ensuring comparability and optimizing the performance of downstream analyses like</a:t>
            </a:r>
          </a:p>
          <a:p>
            <a:r>
              <a:rPr lang="en-GB" dirty="0">
                <a:latin typeface="Arial" panose="020B0604020202020204" pitchFamily="34" charset="0"/>
                <a:cs typeface="Arial" panose="020B0604020202020204" pitchFamily="34" charset="0"/>
              </a:rPr>
              <a:t>clustering and dimensionality reduction.</a:t>
            </a:r>
          </a:p>
        </p:txBody>
      </p:sp>
    </p:spTree>
    <p:extLst>
      <p:ext uri="{BB962C8B-B14F-4D97-AF65-F5344CB8AC3E}">
        <p14:creationId xmlns:p14="http://schemas.microsoft.com/office/powerpoint/2010/main" val="3663446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E3B89-5B83-0724-EB06-BC2BFA4A9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79615-3C26-18C6-0DF3-49EA3ECD8722}"/>
              </a:ext>
            </a:extLst>
          </p:cNvPr>
          <p:cNvSpPr>
            <a:spLocks noGrp="1"/>
          </p:cNvSpPr>
          <p:nvPr>
            <p:ph type="title"/>
          </p:nvPr>
        </p:nvSpPr>
        <p:spPr>
          <a:xfrm>
            <a:off x="160421" y="93846"/>
            <a:ext cx="11213432" cy="1143000"/>
          </a:xfrm>
        </p:spPr>
        <p:txBody>
          <a:bodyPr>
            <a:noAutofit/>
          </a:bodyPr>
          <a:lstStyle/>
          <a:p>
            <a:r>
              <a:rPr lang="en-GB" sz="3600" b="1" dirty="0">
                <a:latin typeface="Arial" panose="020B0604020202020204" pitchFamily="34" charset="0"/>
                <a:cs typeface="Arial" panose="020B0604020202020204" pitchFamily="34" charset="0"/>
              </a:rPr>
              <a:t>Step 6: Differential Expression Analysis and Cell</a:t>
            </a:r>
            <a:br>
              <a:rPr lang="en-GB" sz="3600" b="1" dirty="0">
                <a:latin typeface="Arial" panose="020B0604020202020204" pitchFamily="34" charset="0"/>
                <a:cs typeface="Arial" panose="020B0604020202020204" pitchFamily="34" charset="0"/>
              </a:rPr>
            </a:br>
            <a:r>
              <a:rPr lang="en-GB" sz="3600" b="1" dirty="0">
                <a:latin typeface="Arial" panose="020B0604020202020204" pitchFamily="34" charset="0"/>
                <a:cs typeface="Arial" panose="020B0604020202020204" pitchFamily="34" charset="0"/>
              </a:rPr>
              <a:t>Annotation tools:</a:t>
            </a:r>
            <a:endParaRPr lang="en-US"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3F79110-4417-0C28-078E-6E4BCCA8B9C6}"/>
              </a:ext>
            </a:extLst>
          </p:cNvPr>
          <p:cNvPicPr>
            <a:picLocks noChangeAspect="1"/>
          </p:cNvPicPr>
          <p:nvPr/>
        </p:nvPicPr>
        <p:blipFill>
          <a:blip r:embed="rId2"/>
          <a:stretch>
            <a:fillRect/>
          </a:stretch>
        </p:blipFill>
        <p:spPr>
          <a:xfrm>
            <a:off x="932729" y="1981842"/>
            <a:ext cx="10326541" cy="4448796"/>
          </a:xfrm>
          <a:prstGeom prst="rect">
            <a:avLst/>
          </a:prstGeom>
        </p:spPr>
      </p:pic>
      <p:sp>
        <p:nvSpPr>
          <p:cNvPr id="8" name="TextBox 7">
            <a:extLst>
              <a:ext uri="{FF2B5EF4-FFF2-40B4-BE49-F238E27FC236}">
                <a16:creationId xmlns:a16="http://schemas.microsoft.com/office/drawing/2014/main" id="{A9F366D5-F62A-4C54-8E6E-C86FC3A8511A}"/>
              </a:ext>
            </a:extLst>
          </p:cNvPr>
          <p:cNvSpPr txBox="1"/>
          <p:nvPr/>
        </p:nvSpPr>
        <p:spPr>
          <a:xfrm>
            <a:off x="348847" y="1137382"/>
            <a:ext cx="10635104" cy="646331"/>
          </a:xfrm>
          <a:prstGeom prst="rect">
            <a:avLst/>
          </a:prstGeom>
          <a:noFill/>
        </p:spPr>
        <p:txBody>
          <a:bodyPr wrap="square">
            <a:spAutoFit/>
          </a:bodyPr>
          <a:lstStyle/>
          <a:p>
            <a:pPr algn="l"/>
            <a:r>
              <a:rPr lang="en-GB" sz="1800" b="0" i="0" u="none" strike="noStrike" baseline="0" dirty="0">
                <a:latin typeface="Arial" panose="020B0604020202020204" pitchFamily="34" charset="0"/>
                <a:cs typeface="Arial" panose="020B0604020202020204" pitchFamily="34" charset="0"/>
              </a:rPr>
              <a:t>Attempts to infer genes that are statistically significantly over- or </a:t>
            </a:r>
            <a:r>
              <a:rPr lang="en-GB" sz="1800" b="0" i="0" u="none" strike="noStrike" baseline="0" dirty="0" err="1">
                <a:latin typeface="Arial" panose="020B0604020202020204" pitchFamily="34" charset="0"/>
                <a:cs typeface="Arial" panose="020B0604020202020204" pitchFamily="34" charset="0"/>
              </a:rPr>
              <a:t>underexpressed</a:t>
            </a:r>
            <a:r>
              <a:rPr lang="en-GB" sz="1800" b="0" i="0" u="none" strike="noStrike" baseline="0" dirty="0">
                <a:latin typeface="Arial" panose="020B0604020202020204" pitchFamily="34" charset="0"/>
                <a:cs typeface="Arial" panose="020B0604020202020204" pitchFamily="34" charset="0"/>
              </a:rPr>
              <a:t> between any compared groups (commonly between healthy and condition per cell type).</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506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3D63-8C08-358E-CD69-6C09B014D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5959F-0D1C-2288-BADD-86B5E27450EF}"/>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Differential Expression Analysis: Division based</a:t>
            </a:r>
            <a:br>
              <a:rPr lang="en-GB" sz="3600" b="1" dirty="0">
                <a:latin typeface="Arial" panose="020B0604020202020204" pitchFamily="34" charset="0"/>
                <a:cs typeface="Arial" panose="020B0604020202020204" pitchFamily="34" charset="0"/>
              </a:rPr>
            </a:br>
            <a:r>
              <a:rPr lang="en-GB" sz="3600" b="1" dirty="0">
                <a:latin typeface="Arial" panose="020B0604020202020204" pitchFamily="34" charset="0"/>
                <a:cs typeface="Arial" panose="020B0604020202020204" pitchFamily="34" charset="0"/>
              </a:rPr>
              <a:t>on the gene attitude</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1DEE213-23F6-F142-413E-265A6E3A4448}"/>
              </a:ext>
            </a:extLst>
          </p:cNvPr>
          <p:cNvPicPr>
            <a:picLocks noChangeAspect="1"/>
          </p:cNvPicPr>
          <p:nvPr/>
        </p:nvPicPr>
        <p:blipFill>
          <a:blip r:embed="rId2"/>
          <a:stretch>
            <a:fillRect/>
          </a:stretch>
        </p:blipFill>
        <p:spPr>
          <a:xfrm>
            <a:off x="1603492" y="1343526"/>
            <a:ext cx="9431066" cy="5268060"/>
          </a:xfrm>
          <a:prstGeom prst="rect">
            <a:avLst/>
          </a:prstGeom>
        </p:spPr>
      </p:pic>
    </p:spTree>
    <p:extLst>
      <p:ext uri="{BB962C8B-B14F-4D97-AF65-F5344CB8AC3E}">
        <p14:creationId xmlns:p14="http://schemas.microsoft.com/office/powerpoint/2010/main" val="3186457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7495-77BF-B034-BC45-6B1A4C35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34414-4819-B380-C269-A0A835980C59}"/>
              </a:ext>
            </a:extLst>
          </p:cNvPr>
          <p:cNvSpPr>
            <a:spLocks noGrp="1"/>
          </p:cNvSpPr>
          <p:nvPr>
            <p:ph type="title"/>
          </p:nvPr>
        </p:nvSpPr>
        <p:spPr>
          <a:xfrm>
            <a:off x="160421" y="200526"/>
            <a:ext cx="11213432" cy="1143000"/>
          </a:xfrm>
        </p:spPr>
        <p:txBody>
          <a:bodyPr>
            <a:noAutofit/>
          </a:bodyPr>
          <a:lstStyle/>
          <a:p>
            <a:r>
              <a:rPr lang="en-GB" sz="3600" b="1" dirty="0">
                <a:latin typeface="Arial" panose="020B0604020202020204" pitchFamily="34" charset="0"/>
                <a:cs typeface="Arial" panose="020B0604020202020204" pitchFamily="34" charset="0"/>
              </a:rPr>
              <a:t>Expression profiling and differential expression</a:t>
            </a:r>
            <a:br>
              <a:rPr lang="en-GB" sz="3600" b="1" dirty="0">
                <a:latin typeface="Arial" panose="020B0604020202020204" pitchFamily="34" charset="0"/>
                <a:cs typeface="Arial" panose="020B0604020202020204" pitchFamily="34" charset="0"/>
              </a:rPr>
            </a:br>
            <a:r>
              <a:rPr lang="en-GB" sz="3600" b="1" dirty="0">
                <a:latin typeface="Arial" panose="020B0604020202020204" pitchFamily="34" charset="0"/>
                <a:cs typeface="Arial" panose="020B0604020202020204" pitchFamily="34" charset="0"/>
              </a:rPr>
              <a:t>analysis</a:t>
            </a:r>
            <a:endParaRPr lang="en-US"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C4D88CC-13F7-E2DF-A984-7718EB4106B8}"/>
              </a:ext>
            </a:extLst>
          </p:cNvPr>
          <p:cNvPicPr>
            <a:picLocks noChangeAspect="1"/>
          </p:cNvPicPr>
          <p:nvPr/>
        </p:nvPicPr>
        <p:blipFill>
          <a:blip r:embed="rId2"/>
          <a:srcRect l="1170"/>
          <a:stretch>
            <a:fillRect/>
          </a:stretch>
        </p:blipFill>
        <p:spPr>
          <a:xfrm>
            <a:off x="1089310" y="1343526"/>
            <a:ext cx="10013379" cy="5002438"/>
          </a:xfrm>
          <a:prstGeom prst="rect">
            <a:avLst/>
          </a:prstGeom>
        </p:spPr>
      </p:pic>
    </p:spTree>
    <p:extLst>
      <p:ext uri="{BB962C8B-B14F-4D97-AF65-F5344CB8AC3E}">
        <p14:creationId xmlns:p14="http://schemas.microsoft.com/office/powerpoint/2010/main" val="1092052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5E9D-7D78-21A2-AD39-9A721F5F7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194DD-84CC-1278-D0C7-861308DA9DCE}"/>
              </a:ext>
            </a:extLst>
          </p:cNvPr>
          <p:cNvSpPr>
            <a:spLocks noGrp="1"/>
          </p:cNvSpPr>
          <p:nvPr>
            <p:ph type="title"/>
          </p:nvPr>
        </p:nvSpPr>
        <p:spPr>
          <a:xfrm>
            <a:off x="160421" y="200526"/>
            <a:ext cx="11213432" cy="1143000"/>
          </a:xfrm>
        </p:spPr>
        <p:txBody>
          <a:bodyPr>
            <a:noAutofit/>
          </a:bodyPr>
          <a:lstStyle/>
          <a:p>
            <a:r>
              <a:rPr lang="en-GB" sz="2800" b="1" dirty="0">
                <a:latin typeface="Arial" panose="020B0604020202020204" pitchFamily="34" charset="0"/>
                <a:cs typeface="Arial" panose="020B0604020202020204" pitchFamily="34" charset="0"/>
              </a:rPr>
              <a:t>Various approaches used for genome analysis and applications of NGS, including technological platforms, data analysis, and applications</a:t>
            </a:r>
            <a:endParaRPr lang="en-US" sz="28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2CD62B0-339E-70DD-50AF-C6BFC575C300}"/>
              </a:ext>
            </a:extLst>
          </p:cNvPr>
          <p:cNvPicPr>
            <a:picLocks noChangeAspect="1"/>
          </p:cNvPicPr>
          <p:nvPr/>
        </p:nvPicPr>
        <p:blipFill>
          <a:blip r:embed="rId2"/>
          <a:stretch>
            <a:fillRect/>
          </a:stretch>
        </p:blipFill>
        <p:spPr>
          <a:xfrm>
            <a:off x="1106906" y="1343526"/>
            <a:ext cx="10138609" cy="5080144"/>
          </a:xfrm>
          <a:prstGeom prst="rect">
            <a:avLst/>
          </a:prstGeom>
        </p:spPr>
      </p:pic>
    </p:spTree>
    <p:extLst>
      <p:ext uri="{BB962C8B-B14F-4D97-AF65-F5344CB8AC3E}">
        <p14:creationId xmlns:p14="http://schemas.microsoft.com/office/powerpoint/2010/main" val="2257157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012C2-3A81-42C3-E917-7E2081A1B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69C5A-9F4E-1C42-7283-C19C2CDF25CF}"/>
              </a:ext>
            </a:extLst>
          </p:cNvPr>
          <p:cNvSpPr>
            <a:spLocks noGrp="1"/>
          </p:cNvSpPr>
          <p:nvPr>
            <p:ph type="title"/>
          </p:nvPr>
        </p:nvSpPr>
        <p:spPr>
          <a:xfrm>
            <a:off x="838200" y="925563"/>
            <a:ext cx="10515600" cy="4138049"/>
          </a:xfrm>
        </p:spPr>
        <p:txBody>
          <a:bodyPr>
            <a:normAutofit fontScale="90000"/>
          </a:bodyPr>
          <a:lstStyle/>
          <a:p>
            <a:pPr algn="ct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3: Genomics, Metagenomics and</a:t>
            </a:r>
            <a:br>
              <a:rPr lang="en-GB" sz="4800" dirty="0">
                <a:solidFill>
                  <a:schemeClr val="accent1">
                    <a:lumMod val="75000"/>
                  </a:schemeClr>
                </a:solidFill>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Transcriptomics</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br>
              <a:rPr lang="en-GB" sz="3600" dirty="0">
                <a:solidFill>
                  <a:schemeClr val="accent1">
                    <a:lumMod val="75000"/>
                  </a:schemeClr>
                </a:solidFill>
                <a:latin typeface="Arial" panose="020B0604020202020204" pitchFamily="34" charset="0"/>
                <a:cs typeface="Arial" panose="020B0604020202020204" pitchFamily="34" charset="0"/>
              </a:rPr>
            </a:br>
            <a:br>
              <a:rPr lang="en-GB" sz="36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Afternoon Practical Session</a:t>
            </a:r>
          </a:p>
        </p:txBody>
      </p:sp>
    </p:spTree>
    <p:extLst>
      <p:ext uri="{BB962C8B-B14F-4D97-AF65-F5344CB8AC3E}">
        <p14:creationId xmlns:p14="http://schemas.microsoft.com/office/powerpoint/2010/main" val="2002038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17E25-044A-66E4-9AE5-D732E96E35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CEFAA4-27AF-DF90-E346-D282C9D90796}"/>
              </a:ext>
            </a:extLst>
          </p:cNvPr>
          <p:cNvSpPr>
            <a:spLocks noGrp="1"/>
          </p:cNvSpPr>
          <p:nvPr>
            <p:ph type="title"/>
          </p:nvPr>
        </p:nvSpPr>
        <p:spPr>
          <a:xfrm>
            <a:off x="838200" y="925563"/>
            <a:ext cx="10515600" cy="4138049"/>
          </a:xfrm>
        </p:spPr>
        <p:txBody>
          <a:bodyPr>
            <a:normAutofit/>
          </a:bodyPr>
          <a:lstStyle/>
          <a:p>
            <a:pPr algn="ctr"/>
            <a:r>
              <a:rPr lang="en-GB" sz="4800" b="1" dirty="0">
                <a:latin typeface="Arial" panose="020B0604020202020204" pitchFamily="34" charset="0"/>
                <a:cs typeface="Arial" panose="020B0604020202020204" pitchFamily="34" charset="0"/>
              </a:rPr>
              <a:t>Hands on: Transcriptomics Data</a:t>
            </a:r>
            <a:br>
              <a:rPr lang="en-GB" sz="4800" b="1" dirty="0">
                <a:latin typeface="Arial" panose="020B0604020202020204" pitchFamily="34" charset="0"/>
                <a:cs typeface="Arial" panose="020B0604020202020204" pitchFamily="34" charset="0"/>
              </a:rPr>
            </a:br>
            <a:r>
              <a:rPr lang="en-GB" sz="4800" b="1" dirty="0">
                <a:latin typeface="Arial" panose="020B0604020202020204" pitchFamily="34" charset="0"/>
                <a:cs typeface="Arial" panose="020B0604020202020204" pitchFamily="34" charset="0"/>
              </a:rPr>
              <a:t>Analysis Using Python</a:t>
            </a:r>
            <a:endParaRPr lang="en-GB" sz="36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920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2BCBB-CDA7-E4D4-A95B-4AA4D4AFE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6DED0-84D4-DB30-649C-91D22C7F490B}"/>
              </a:ext>
            </a:extLst>
          </p:cNvPr>
          <p:cNvSpPr>
            <a:spLocks noGrp="1"/>
          </p:cNvSpPr>
          <p:nvPr>
            <p:ph type="title"/>
          </p:nvPr>
        </p:nvSpPr>
        <p:spPr>
          <a:xfrm>
            <a:off x="269487" y="122663"/>
            <a:ext cx="10515600" cy="1283349"/>
          </a:xfrm>
        </p:spPr>
        <p:txBody>
          <a:bodyPr>
            <a:normAutofit/>
          </a:bodyPr>
          <a:lstStyle/>
          <a:p>
            <a:r>
              <a:rPr lang="en-GB" sz="3600" b="1" dirty="0">
                <a:latin typeface="Arial" panose="020B0604020202020204" pitchFamily="34" charset="0"/>
                <a:cs typeface="Arial" panose="020B0604020202020204" pitchFamily="34" charset="0"/>
              </a:rPr>
              <a:t>Schematic Representation of first, second and third generation sequencing</a:t>
            </a:r>
            <a:endParaRPr lang="en-GB" sz="36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93EE19-3D2D-B184-9D07-003E3F6A5393}"/>
              </a:ext>
            </a:extLst>
          </p:cNvPr>
          <p:cNvPicPr>
            <a:picLocks noChangeAspect="1"/>
          </p:cNvPicPr>
          <p:nvPr/>
        </p:nvPicPr>
        <p:blipFill>
          <a:blip r:embed="rId2"/>
          <a:stretch>
            <a:fillRect/>
          </a:stretch>
        </p:blipFill>
        <p:spPr>
          <a:xfrm>
            <a:off x="516770" y="1261593"/>
            <a:ext cx="9608537" cy="4916204"/>
          </a:xfrm>
          <a:prstGeom prst="rect">
            <a:avLst/>
          </a:prstGeom>
        </p:spPr>
      </p:pic>
      <p:sp>
        <p:nvSpPr>
          <p:cNvPr id="6" name="TextBox 5">
            <a:extLst>
              <a:ext uri="{FF2B5EF4-FFF2-40B4-BE49-F238E27FC236}">
                <a16:creationId xmlns:a16="http://schemas.microsoft.com/office/drawing/2014/main" id="{86DAD11F-AD96-E3F7-7E6B-6BBBF596C667}"/>
              </a:ext>
            </a:extLst>
          </p:cNvPr>
          <p:cNvSpPr txBox="1"/>
          <p:nvPr/>
        </p:nvSpPr>
        <p:spPr>
          <a:xfrm>
            <a:off x="1717288" y="6451423"/>
            <a:ext cx="10214516" cy="246221"/>
          </a:xfrm>
          <a:prstGeom prst="rect">
            <a:avLst/>
          </a:prstGeom>
          <a:noFill/>
        </p:spPr>
        <p:txBody>
          <a:bodyPr wrap="square">
            <a:spAutoFit/>
          </a:bodyPr>
          <a:lstStyle/>
          <a:p>
            <a:pPr algn="l"/>
            <a:r>
              <a:rPr lang="en-GB" sz="1000" b="0" i="0" u="none" strike="noStrike" baseline="0" dirty="0">
                <a:latin typeface="Calibri" panose="020F0502020204030204" pitchFamily="34" charset="0"/>
              </a:rPr>
              <a:t>Patterson, J., </a:t>
            </a:r>
            <a:r>
              <a:rPr lang="en-GB" sz="1000" b="0" i="0" u="none" strike="noStrike" baseline="0" dirty="0" err="1">
                <a:latin typeface="Calibri" panose="020F0502020204030204" pitchFamily="34" charset="0"/>
              </a:rPr>
              <a:t>Wongsurawat</a:t>
            </a:r>
            <a:r>
              <a:rPr lang="en-GB" sz="1000" b="0" i="0" u="none" strike="noStrike" baseline="0" dirty="0">
                <a:latin typeface="Calibri" panose="020F0502020204030204" pitchFamily="34" charset="0"/>
              </a:rPr>
              <a:t>, T., &amp; Rodriguez, A. (2020). A glioblastoma genomics primer for Clinicians. </a:t>
            </a:r>
            <a:r>
              <a:rPr lang="en-GB" sz="1000" b="0" i="1" u="none" strike="noStrike" baseline="0" dirty="0">
                <a:latin typeface="Calibri-Italic"/>
              </a:rPr>
              <a:t>Medical Research Archives</a:t>
            </a:r>
            <a:r>
              <a:rPr lang="en-GB" sz="1000" b="0" i="0" u="none" strike="noStrike" baseline="0" dirty="0">
                <a:latin typeface="Calibri" panose="020F0502020204030204" pitchFamily="34" charset="0"/>
              </a:rPr>
              <a:t>, </a:t>
            </a:r>
            <a:r>
              <a:rPr lang="en-GB" sz="1000" b="0" i="1" u="none" strike="noStrike" baseline="0" dirty="0">
                <a:latin typeface="Calibri-Italic"/>
              </a:rPr>
              <a:t>8</a:t>
            </a:r>
            <a:r>
              <a:rPr lang="en-GB" sz="1000" b="0" i="0" u="none" strike="noStrike" baseline="0" dirty="0">
                <a:latin typeface="Calibri" panose="020F0502020204030204" pitchFamily="34" charset="0"/>
              </a:rPr>
              <a:t>(2). https://doi.org/10.18103/mra.v8i2.2034</a:t>
            </a:r>
            <a:endParaRPr lang="en-GB" sz="1000" dirty="0"/>
          </a:p>
        </p:txBody>
      </p:sp>
    </p:spTree>
    <p:extLst>
      <p:ext uri="{BB962C8B-B14F-4D97-AF65-F5344CB8AC3E}">
        <p14:creationId xmlns:p14="http://schemas.microsoft.com/office/powerpoint/2010/main" val="31362435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2DCE-5216-0076-94A2-73BFEBE07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2FBB2-DF40-2469-1481-84F6C9718B27}"/>
              </a:ext>
            </a:extLst>
          </p:cNvPr>
          <p:cNvSpPr>
            <a:spLocks noGrp="1"/>
          </p:cNvSpPr>
          <p:nvPr>
            <p:ph type="title"/>
          </p:nvPr>
        </p:nvSpPr>
        <p:spPr>
          <a:xfrm>
            <a:off x="269487" y="122663"/>
            <a:ext cx="10515600" cy="1283349"/>
          </a:xfrm>
        </p:spPr>
        <p:txBody>
          <a:bodyPr>
            <a:normAutofit/>
          </a:bodyPr>
          <a:lstStyle/>
          <a:p>
            <a:r>
              <a:rPr lang="en-GB" sz="4000" b="1" dirty="0">
                <a:latin typeface="Arial" panose="020B0604020202020204" pitchFamily="34" charset="0"/>
                <a:cs typeface="Arial" panose="020B0604020202020204" pitchFamily="34" charset="0"/>
              </a:rPr>
              <a:t>NGS Pipeline </a:t>
            </a:r>
            <a:endParaRPr lang="en-GB" sz="4000" b="1" dirty="0">
              <a:solidFill>
                <a:schemeClr val="accent1">
                  <a:lumMod val="7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2F1910D-DF65-5AA3-45D3-72A4290E37DC}"/>
              </a:ext>
            </a:extLst>
          </p:cNvPr>
          <p:cNvSpPr txBox="1"/>
          <p:nvPr/>
        </p:nvSpPr>
        <p:spPr>
          <a:xfrm>
            <a:off x="1717288" y="6451423"/>
            <a:ext cx="10214516" cy="246221"/>
          </a:xfrm>
          <a:prstGeom prst="rect">
            <a:avLst/>
          </a:prstGeom>
          <a:noFill/>
        </p:spPr>
        <p:txBody>
          <a:bodyPr wrap="square">
            <a:spAutoFit/>
          </a:bodyPr>
          <a:lstStyle/>
          <a:p>
            <a:pPr algn="l"/>
            <a:r>
              <a:rPr lang="en-GB" sz="1000" b="0" i="0" u="none" strike="noStrike" baseline="0" dirty="0">
                <a:latin typeface="Calibri" panose="020F0502020204030204" pitchFamily="34" charset="0"/>
              </a:rPr>
              <a:t>Patterson, J., </a:t>
            </a:r>
            <a:r>
              <a:rPr lang="en-GB" sz="1000" b="0" i="0" u="none" strike="noStrike" baseline="0" dirty="0" err="1">
                <a:latin typeface="Calibri" panose="020F0502020204030204" pitchFamily="34" charset="0"/>
              </a:rPr>
              <a:t>Wongsurawat</a:t>
            </a:r>
            <a:r>
              <a:rPr lang="en-GB" sz="1000" b="0" i="0" u="none" strike="noStrike" baseline="0" dirty="0">
                <a:latin typeface="Calibri" panose="020F0502020204030204" pitchFamily="34" charset="0"/>
              </a:rPr>
              <a:t>, T., &amp; Rodriguez, A. (2020). A glioblastoma genomics primer for Clinicians. </a:t>
            </a:r>
            <a:r>
              <a:rPr lang="en-GB" sz="1000" b="0" i="1" u="none" strike="noStrike" baseline="0" dirty="0">
                <a:latin typeface="Calibri-Italic"/>
              </a:rPr>
              <a:t>Medical Research Archives</a:t>
            </a:r>
            <a:r>
              <a:rPr lang="en-GB" sz="1000" b="0" i="0" u="none" strike="noStrike" baseline="0" dirty="0">
                <a:latin typeface="Calibri" panose="020F0502020204030204" pitchFamily="34" charset="0"/>
              </a:rPr>
              <a:t>, </a:t>
            </a:r>
            <a:r>
              <a:rPr lang="en-GB" sz="1000" b="0" i="1" u="none" strike="noStrike" baseline="0" dirty="0">
                <a:latin typeface="Calibri-Italic"/>
              </a:rPr>
              <a:t>8</a:t>
            </a:r>
            <a:r>
              <a:rPr lang="en-GB" sz="1000" b="0" i="0" u="none" strike="noStrike" baseline="0" dirty="0">
                <a:latin typeface="Calibri" panose="020F0502020204030204" pitchFamily="34" charset="0"/>
              </a:rPr>
              <a:t>(2). https://doi.org/10.18103/mra.v8i2.2034</a:t>
            </a:r>
            <a:endParaRPr lang="en-GB" sz="1000" dirty="0"/>
          </a:p>
        </p:txBody>
      </p:sp>
      <p:pic>
        <p:nvPicPr>
          <p:cNvPr id="5" name="Picture 4">
            <a:extLst>
              <a:ext uri="{FF2B5EF4-FFF2-40B4-BE49-F238E27FC236}">
                <a16:creationId xmlns:a16="http://schemas.microsoft.com/office/drawing/2014/main" id="{543781E4-A661-CC8F-5F45-15B3B6EFC4C0}"/>
              </a:ext>
            </a:extLst>
          </p:cNvPr>
          <p:cNvPicPr>
            <a:picLocks noChangeAspect="1"/>
          </p:cNvPicPr>
          <p:nvPr/>
        </p:nvPicPr>
        <p:blipFill>
          <a:blip r:embed="rId2"/>
          <a:stretch>
            <a:fillRect/>
          </a:stretch>
        </p:blipFill>
        <p:spPr>
          <a:xfrm>
            <a:off x="0" y="1564867"/>
            <a:ext cx="12192000" cy="3728266"/>
          </a:xfrm>
          <a:prstGeom prst="rect">
            <a:avLst/>
          </a:prstGeom>
        </p:spPr>
      </p:pic>
    </p:spTree>
    <p:extLst>
      <p:ext uri="{BB962C8B-B14F-4D97-AF65-F5344CB8AC3E}">
        <p14:creationId xmlns:p14="http://schemas.microsoft.com/office/powerpoint/2010/main" val="370528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E8D82-4059-42C0-15CF-DD5F29B9A6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F5B484-F71A-E5EF-FB80-B940D56A357C}"/>
              </a:ext>
            </a:extLst>
          </p:cNvPr>
          <p:cNvSpPr txBox="1"/>
          <p:nvPr/>
        </p:nvSpPr>
        <p:spPr>
          <a:xfrm>
            <a:off x="289522" y="360011"/>
            <a:ext cx="8010415" cy="769441"/>
          </a:xfrm>
          <a:prstGeom prst="rect">
            <a:avLst/>
          </a:prstGeom>
          <a:noFill/>
        </p:spPr>
        <p:txBody>
          <a:bodyPr wrap="square" rtlCol="0">
            <a:spAutoFit/>
          </a:bodyPr>
          <a:lstStyle/>
          <a:p>
            <a:r>
              <a:rPr lang="en-GB" sz="4400" b="1">
                <a:latin typeface="Arial" panose="020B0604020202020204" pitchFamily="34" charset="0"/>
                <a:cs typeface="Arial" panose="020B0604020202020204" pitchFamily="34" charset="0"/>
              </a:rPr>
              <a:t>Genetics vs Genomics</a:t>
            </a:r>
            <a:endParaRPr lang="en-GB" sz="4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72CF742-20E9-E7D5-CB94-04E6614CB08E}"/>
              </a:ext>
            </a:extLst>
          </p:cNvPr>
          <p:cNvPicPr>
            <a:picLocks noChangeAspect="1"/>
          </p:cNvPicPr>
          <p:nvPr/>
        </p:nvPicPr>
        <p:blipFill>
          <a:blip r:embed="rId2"/>
          <a:stretch>
            <a:fillRect/>
          </a:stretch>
        </p:blipFill>
        <p:spPr>
          <a:xfrm>
            <a:off x="787791" y="1129452"/>
            <a:ext cx="10396025" cy="5254056"/>
          </a:xfrm>
          <a:prstGeom prst="rect">
            <a:avLst/>
          </a:prstGeom>
        </p:spPr>
      </p:pic>
    </p:spTree>
    <p:extLst>
      <p:ext uri="{BB962C8B-B14F-4D97-AF65-F5344CB8AC3E}">
        <p14:creationId xmlns:p14="http://schemas.microsoft.com/office/powerpoint/2010/main" val="109406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F3059-BEA4-BDA3-4581-52BBAAAD4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81A10-CCE3-1F3B-2F4B-6AC469619B9E}"/>
              </a:ext>
            </a:extLst>
          </p:cNvPr>
          <p:cNvSpPr>
            <a:spLocks noGrp="1"/>
          </p:cNvSpPr>
          <p:nvPr>
            <p:ph type="title"/>
          </p:nvPr>
        </p:nvSpPr>
        <p:spPr>
          <a:xfrm>
            <a:off x="269486" y="198120"/>
            <a:ext cx="10515600" cy="644012"/>
          </a:xfrm>
        </p:spPr>
        <p:txBody>
          <a:bodyPr>
            <a:normAutofit/>
          </a:bodyPr>
          <a:lstStyle/>
          <a:p>
            <a:r>
              <a:rPr lang="en-GB" sz="4000" b="1" dirty="0">
                <a:latin typeface="Arial" panose="020B0604020202020204" pitchFamily="34" charset="0"/>
                <a:cs typeface="Arial" panose="020B0604020202020204" pitchFamily="34" charset="0"/>
              </a:rPr>
              <a:t>Why metagenomics?</a:t>
            </a:r>
            <a:endParaRPr lang="en-GB" sz="40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88B0593-A841-9D33-C6BC-EADFBC3DC860}"/>
              </a:ext>
            </a:extLst>
          </p:cNvPr>
          <p:cNvPicPr>
            <a:picLocks noChangeAspect="1"/>
          </p:cNvPicPr>
          <p:nvPr/>
        </p:nvPicPr>
        <p:blipFill>
          <a:blip r:embed="rId2"/>
          <a:stretch>
            <a:fillRect/>
          </a:stretch>
        </p:blipFill>
        <p:spPr>
          <a:xfrm>
            <a:off x="2417602" y="901503"/>
            <a:ext cx="7560489" cy="5758377"/>
          </a:xfrm>
          <a:prstGeom prst="rect">
            <a:avLst/>
          </a:prstGeom>
        </p:spPr>
      </p:pic>
    </p:spTree>
    <p:extLst>
      <p:ext uri="{BB962C8B-B14F-4D97-AF65-F5344CB8AC3E}">
        <p14:creationId xmlns:p14="http://schemas.microsoft.com/office/powerpoint/2010/main" val="3243192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A2280-DB31-7859-1839-27E594A2C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67EF7-38B5-1B00-A596-92369C609D50}"/>
              </a:ext>
            </a:extLst>
          </p:cNvPr>
          <p:cNvSpPr>
            <a:spLocks noGrp="1"/>
          </p:cNvSpPr>
          <p:nvPr>
            <p:ph type="title"/>
          </p:nvPr>
        </p:nvSpPr>
        <p:spPr>
          <a:xfrm>
            <a:off x="269486" y="198120"/>
            <a:ext cx="10515600" cy="644012"/>
          </a:xfrm>
        </p:spPr>
        <p:txBody>
          <a:bodyPr>
            <a:normAutofit/>
          </a:bodyPr>
          <a:lstStyle/>
          <a:p>
            <a:r>
              <a:rPr lang="en-GB" sz="4000" b="1" dirty="0">
                <a:latin typeface="Arial" panose="020B0604020202020204" pitchFamily="34" charset="0"/>
                <a:cs typeface="Arial" panose="020B0604020202020204" pitchFamily="34" charset="0"/>
              </a:rPr>
              <a:t>Metagenomics pipeline analysis:</a:t>
            </a:r>
            <a:endParaRPr lang="en-GB" sz="4000" b="1"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9220551-169E-77FB-A105-3E6B2FDDA750}"/>
              </a:ext>
            </a:extLst>
          </p:cNvPr>
          <p:cNvPicPr>
            <a:picLocks noChangeAspect="1"/>
          </p:cNvPicPr>
          <p:nvPr/>
        </p:nvPicPr>
        <p:blipFill>
          <a:blip r:embed="rId2"/>
          <a:stretch>
            <a:fillRect/>
          </a:stretch>
        </p:blipFill>
        <p:spPr>
          <a:xfrm>
            <a:off x="2165417" y="750692"/>
            <a:ext cx="7451023" cy="5575181"/>
          </a:xfrm>
          <a:prstGeom prst="rect">
            <a:avLst/>
          </a:prstGeom>
        </p:spPr>
      </p:pic>
      <p:sp>
        <p:nvSpPr>
          <p:cNvPr id="7" name="TextBox 6">
            <a:extLst>
              <a:ext uri="{FF2B5EF4-FFF2-40B4-BE49-F238E27FC236}">
                <a16:creationId xmlns:a16="http://schemas.microsoft.com/office/drawing/2014/main" id="{56974169-52E0-818D-42F1-1C74AD6A15AC}"/>
              </a:ext>
            </a:extLst>
          </p:cNvPr>
          <p:cNvSpPr txBox="1"/>
          <p:nvPr/>
        </p:nvSpPr>
        <p:spPr>
          <a:xfrm>
            <a:off x="3501483" y="6457890"/>
            <a:ext cx="7605132" cy="400110"/>
          </a:xfrm>
          <a:prstGeom prst="rect">
            <a:avLst/>
          </a:prstGeom>
          <a:noFill/>
        </p:spPr>
        <p:txBody>
          <a:bodyPr wrap="square">
            <a:spAutoFit/>
          </a:bodyPr>
          <a:lstStyle/>
          <a:p>
            <a:pPr algn="l"/>
            <a:r>
              <a:rPr lang="en-GB" sz="1000" b="0" i="0" u="none" strike="noStrike" baseline="0" dirty="0">
                <a:latin typeface="Arial" panose="020B0604020202020204" pitchFamily="34" charset="0"/>
                <a:cs typeface="Arial" panose="020B0604020202020204" pitchFamily="34" charset="0"/>
              </a:rPr>
              <a:t>Sabree, Z. L., Rondon, M. R., &amp; Handelsman, J. (2009). Metagenomics. </a:t>
            </a:r>
            <a:r>
              <a:rPr lang="en-GB" sz="1000" b="0" i="1" u="none" strike="noStrike" baseline="0" dirty="0" err="1">
                <a:latin typeface="Arial" panose="020B0604020202020204" pitchFamily="34" charset="0"/>
                <a:cs typeface="Arial" panose="020B0604020202020204" pitchFamily="34" charset="0"/>
              </a:rPr>
              <a:t>Encyclopedia</a:t>
            </a:r>
            <a:r>
              <a:rPr lang="en-GB" sz="1000" b="0" i="1" u="none" strike="noStrike" baseline="0" dirty="0">
                <a:latin typeface="Arial" panose="020B0604020202020204" pitchFamily="34" charset="0"/>
                <a:cs typeface="Arial" panose="020B0604020202020204" pitchFamily="34" charset="0"/>
              </a:rPr>
              <a:t> of Microbiology</a:t>
            </a:r>
            <a:r>
              <a:rPr lang="en-GB" sz="1000" b="0" i="0" u="none" strike="noStrike" baseline="0" dirty="0">
                <a:latin typeface="Arial" panose="020B0604020202020204" pitchFamily="34" charset="0"/>
                <a:cs typeface="Arial" panose="020B0604020202020204" pitchFamily="34" charset="0"/>
              </a:rPr>
              <a:t>, 622–632.</a:t>
            </a:r>
          </a:p>
          <a:p>
            <a:pPr algn="l"/>
            <a:r>
              <a:rPr lang="en-GB" sz="1000" b="0" i="0" u="none" strike="noStrike" baseline="0" dirty="0">
                <a:latin typeface="Arial" panose="020B0604020202020204" pitchFamily="34" charset="0"/>
                <a:cs typeface="Arial" panose="020B0604020202020204" pitchFamily="34" charset="0"/>
              </a:rPr>
              <a:t>https://doi.org/10.1016/b978-012373944-5.00034-1</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20124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60E7D-08D0-8708-6329-2ED6968CB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9E81-9F2A-9335-F354-4C787CFD544A}"/>
              </a:ext>
            </a:extLst>
          </p:cNvPr>
          <p:cNvSpPr>
            <a:spLocks noGrp="1"/>
          </p:cNvSpPr>
          <p:nvPr>
            <p:ph type="title"/>
          </p:nvPr>
        </p:nvSpPr>
        <p:spPr>
          <a:xfrm>
            <a:off x="269486" y="198120"/>
            <a:ext cx="10515600" cy="644012"/>
          </a:xfrm>
        </p:spPr>
        <p:txBody>
          <a:bodyPr>
            <a:normAutofit/>
          </a:bodyPr>
          <a:lstStyle/>
          <a:p>
            <a:r>
              <a:rPr lang="en-GB" sz="4000" b="1" dirty="0">
                <a:latin typeface="Arial" panose="020B0604020202020204" pitchFamily="34" charset="0"/>
                <a:cs typeface="Arial" panose="020B0604020202020204" pitchFamily="34" charset="0"/>
              </a:rPr>
              <a:t>Genomics and Metagenomics</a:t>
            </a:r>
            <a:endParaRPr lang="en-GB" sz="4000" b="1"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B4F005C-F62F-D63D-AC71-70E3C53C27C3}"/>
              </a:ext>
            </a:extLst>
          </p:cNvPr>
          <p:cNvPicPr>
            <a:picLocks noChangeAspect="1"/>
          </p:cNvPicPr>
          <p:nvPr/>
        </p:nvPicPr>
        <p:blipFill>
          <a:blip r:embed="rId2"/>
          <a:stretch>
            <a:fillRect/>
          </a:stretch>
        </p:blipFill>
        <p:spPr>
          <a:xfrm>
            <a:off x="0" y="1141107"/>
            <a:ext cx="12192000" cy="2033308"/>
          </a:xfrm>
          <a:prstGeom prst="rect">
            <a:avLst/>
          </a:prstGeom>
        </p:spPr>
      </p:pic>
      <p:pic>
        <p:nvPicPr>
          <p:cNvPr id="9" name="Picture 8">
            <a:extLst>
              <a:ext uri="{FF2B5EF4-FFF2-40B4-BE49-F238E27FC236}">
                <a16:creationId xmlns:a16="http://schemas.microsoft.com/office/drawing/2014/main" id="{3383E77E-A9FF-B360-DD8E-9CDC6C435864}"/>
              </a:ext>
            </a:extLst>
          </p:cNvPr>
          <p:cNvPicPr>
            <a:picLocks noChangeAspect="1"/>
          </p:cNvPicPr>
          <p:nvPr/>
        </p:nvPicPr>
        <p:blipFill>
          <a:blip r:embed="rId3"/>
          <a:srcRect l="1467"/>
          <a:stretch>
            <a:fillRect/>
          </a:stretch>
        </p:blipFill>
        <p:spPr>
          <a:xfrm>
            <a:off x="1615765" y="3163264"/>
            <a:ext cx="8960470" cy="3256841"/>
          </a:xfrm>
          <a:prstGeom prst="rect">
            <a:avLst/>
          </a:prstGeom>
        </p:spPr>
      </p:pic>
    </p:spTree>
    <p:extLst>
      <p:ext uri="{BB962C8B-B14F-4D97-AF65-F5344CB8AC3E}">
        <p14:creationId xmlns:p14="http://schemas.microsoft.com/office/powerpoint/2010/main" val="2218085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D8CA-AD8B-27E4-7EAC-12261E52B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62EAEF-46A1-33B1-1E54-58D959FFCE7F}"/>
              </a:ext>
            </a:extLst>
          </p:cNvPr>
          <p:cNvSpPr>
            <a:spLocks noGrp="1"/>
          </p:cNvSpPr>
          <p:nvPr>
            <p:ph type="title"/>
          </p:nvPr>
        </p:nvSpPr>
        <p:spPr>
          <a:xfrm>
            <a:off x="269486" y="198120"/>
            <a:ext cx="10515600" cy="644012"/>
          </a:xfrm>
        </p:spPr>
        <p:txBody>
          <a:bodyPr>
            <a:normAutofit fontScale="90000"/>
          </a:bodyPr>
          <a:lstStyle/>
          <a:p>
            <a:r>
              <a:rPr lang="en-GB" sz="4000" b="1" dirty="0">
                <a:latin typeface="Arial" panose="020B0604020202020204" pitchFamily="34" charset="0"/>
                <a:cs typeface="Arial" panose="020B0604020202020204" pitchFamily="34" charset="0"/>
              </a:rPr>
              <a:t>Applications of genomics and metagenomics</a:t>
            </a:r>
            <a:endParaRPr lang="en-GB" sz="4000" b="1" dirty="0">
              <a:solidFill>
                <a:schemeClr val="accent1">
                  <a:lumMod val="7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86DAFF5-A2EA-EC4F-EFFC-0F2BADBAD4BB}"/>
              </a:ext>
            </a:extLst>
          </p:cNvPr>
          <p:cNvPicPr>
            <a:picLocks noChangeAspect="1"/>
          </p:cNvPicPr>
          <p:nvPr/>
        </p:nvPicPr>
        <p:blipFill>
          <a:blip r:embed="rId2"/>
          <a:stretch>
            <a:fillRect/>
          </a:stretch>
        </p:blipFill>
        <p:spPr>
          <a:xfrm>
            <a:off x="1837730" y="709233"/>
            <a:ext cx="8516539" cy="5439534"/>
          </a:xfrm>
          <a:prstGeom prst="rect">
            <a:avLst/>
          </a:prstGeom>
        </p:spPr>
      </p:pic>
      <p:sp>
        <p:nvSpPr>
          <p:cNvPr id="7" name="TextBox 6">
            <a:extLst>
              <a:ext uri="{FF2B5EF4-FFF2-40B4-BE49-F238E27FC236}">
                <a16:creationId xmlns:a16="http://schemas.microsoft.com/office/drawing/2014/main" id="{0E907F74-1F92-1A98-7422-359FE374575C}"/>
              </a:ext>
            </a:extLst>
          </p:cNvPr>
          <p:cNvSpPr txBox="1"/>
          <p:nvPr/>
        </p:nvSpPr>
        <p:spPr>
          <a:xfrm>
            <a:off x="3912369" y="6413284"/>
            <a:ext cx="7736156" cy="430887"/>
          </a:xfrm>
          <a:prstGeom prst="rect">
            <a:avLst/>
          </a:prstGeom>
          <a:noFill/>
        </p:spPr>
        <p:txBody>
          <a:bodyPr wrap="square">
            <a:spAutoFit/>
          </a:bodyPr>
          <a:lstStyle/>
          <a:p>
            <a:pPr algn="l"/>
            <a:r>
              <a:rPr lang="en-GB" sz="1100" b="0" i="0" u="none" strike="noStrike" baseline="0" dirty="0">
                <a:latin typeface="Calibri" panose="020F0502020204030204" pitchFamily="34" charset="0"/>
              </a:rPr>
              <a:t>Padmanabhan, R., Mishra, A. K., Raoult, D., &amp; Fournier, P.-E. (2013). Genomics and Metagenomics in Medical</a:t>
            </a:r>
          </a:p>
          <a:p>
            <a:pPr algn="l"/>
            <a:r>
              <a:rPr lang="en-GB" sz="1100" b="0" i="0" u="none" strike="noStrike" baseline="0" dirty="0">
                <a:latin typeface="Calibri" panose="020F0502020204030204" pitchFamily="34" charset="0"/>
              </a:rPr>
              <a:t>Microbiology. </a:t>
            </a:r>
            <a:r>
              <a:rPr lang="en-GB" sz="1100" b="0" i="1" u="none" strike="noStrike" baseline="0" dirty="0">
                <a:latin typeface="Calibri-Italic"/>
              </a:rPr>
              <a:t>Journal of Microbiological Methods</a:t>
            </a:r>
            <a:r>
              <a:rPr lang="en-GB" sz="1100" b="0" i="0" u="none" strike="noStrike" baseline="0" dirty="0">
                <a:latin typeface="Calibri" panose="020F0502020204030204" pitchFamily="34" charset="0"/>
              </a:rPr>
              <a:t>, </a:t>
            </a:r>
            <a:r>
              <a:rPr lang="en-GB" sz="1100" b="0" i="1" u="none" strike="noStrike" baseline="0" dirty="0">
                <a:latin typeface="Calibri-Italic"/>
              </a:rPr>
              <a:t>95</a:t>
            </a:r>
            <a:r>
              <a:rPr lang="en-GB" sz="1100" b="0" i="0" u="none" strike="noStrike" baseline="0" dirty="0">
                <a:latin typeface="Calibri" panose="020F0502020204030204" pitchFamily="34" charset="0"/>
              </a:rPr>
              <a:t>(3), 415–424. https://doi.org/10.1016/j.mimet.2013.10.006</a:t>
            </a:r>
            <a:endParaRPr lang="en-GB" sz="1100" dirty="0"/>
          </a:p>
        </p:txBody>
      </p:sp>
    </p:spTree>
    <p:extLst>
      <p:ext uri="{BB962C8B-B14F-4D97-AF65-F5344CB8AC3E}">
        <p14:creationId xmlns:p14="http://schemas.microsoft.com/office/powerpoint/2010/main" val="23244120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9593-5349-9995-BF24-63DB40C8D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37182-D7AE-81EC-E69C-8CDE95473EAE}"/>
              </a:ext>
            </a:extLst>
          </p:cNvPr>
          <p:cNvSpPr>
            <a:spLocks noGrp="1"/>
          </p:cNvSpPr>
          <p:nvPr>
            <p:ph type="title"/>
          </p:nvPr>
        </p:nvSpPr>
        <p:spPr>
          <a:xfrm>
            <a:off x="0" y="13829"/>
            <a:ext cx="11096506" cy="1207008"/>
          </a:xfrm>
        </p:spPr>
        <p:txBody>
          <a:bodyPr>
            <a:normAutofit/>
          </a:bodyPr>
          <a:lstStyle/>
          <a:p>
            <a:r>
              <a:rPr lang="en-GB" sz="3600" b="1" dirty="0">
                <a:latin typeface="Arial" panose="020B0604020202020204" pitchFamily="34" charset="0"/>
                <a:cs typeface="Arial" panose="020B0604020202020204" pitchFamily="34" charset="0"/>
              </a:rPr>
              <a:t>Future directions for the application of single cell and spatial transcriptomics in clinical use.</a:t>
            </a:r>
            <a:endParaRPr lang="en-GB" sz="3600" b="1" dirty="0">
              <a:solidFill>
                <a:schemeClr val="accent1">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7375412-6B87-73F5-5366-F5F2645576E6}"/>
              </a:ext>
            </a:extLst>
          </p:cNvPr>
          <p:cNvSpPr txBox="1"/>
          <p:nvPr/>
        </p:nvSpPr>
        <p:spPr>
          <a:xfrm>
            <a:off x="9694425" y="6567172"/>
            <a:ext cx="2135023" cy="276999"/>
          </a:xfrm>
          <a:prstGeom prst="rect">
            <a:avLst/>
          </a:prstGeom>
          <a:noFill/>
        </p:spPr>
        <p:txBody>
          <a:bodyPr wrap="square">
            <a:spAutoFit/>
          </a:bodyPr>
          <a:lstStyle/>
          <a:p>
            <a:r>
              <a:rPr lang="en-GB" sz="1200" dirty="0" err="1"/>
              <a:t>Piwecka</a:t>
            </a:r>
            <a:r>
              <a:rPr lang="en-GB" sz="1200" dirty="0"/>
              <a:t> et al, 2024</a:t>
            </a:r>
          </a:p>
        </p:txBody>
      </p:sp>
      <p:pic>
        <p:nvPicPr>
          <p:cNvPr id="4" name="Picture 3">
            <a:extLst>
              <a:ext uri="{FF2B5EF4-FFF2-40B4-BE49-F238E27FC236}">
                <a16:creationId xmlns:a16="http://schemas.microsoft.com/office/drawing/2014/main" id="{5B82B440-151B-3BAE-1E68-4224206C088B}"/>
              </a:ext>
            </a:extLst>
          </p:cNvPr>
          <p:cNvPicPr>
            <a:picLocks noChangeAspect="1"/>
          </p:cNvPicPr>
          <p:nvPr/>
        </p:nvPicPr>
        <p:blipFill>
          <a:blip r:embed="rId2"/>
          <a:stretch>
            <a:fillRect/>
          </a:stretch>
        </p:blipFill>
        <p:spPr>
          <a:xfrm>
            <a:off x="2585547" y="1081584"/>
            <a:ext cx="6269695" cy="5333920"/>
          </a:xfrm>
          <a:prstGeom prst="rect">
            <a:avLst/>
          </a:prstGeom>
        </p:spPr>
      </p:pic>
    </p:spTree>
    <p:extLst>
      <p:ext uri="{BB962C8B-B14F-4D97-AF65-F5344CB8AC3E}">
        <p14:creationId xmlns:p14="http://schemas.microsoft.com/office/powerpoint/2010/main" val="490837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7B7DB-ACCF-A71E-1FB0-5CB36BEBB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4F82A-AFA5-BE4C-5555-43EE6B249B0D}"/>
              </a:ext>
            </a:extLst>
          </p:cNvPr>
          <p:cNvSpPr>
            <a:spLocks noGrp="1"/>
          </p:cNvSpPr>
          <p:nvPr>
            <p:ph type="title"/>
          </p:nvPr>
        </p:nvSpPr>
        <p:spPr>
          <a:xfrm>
            <a:off x="0" y="13829"/>
            <a:ext cx="11096506" cy="726835"/>
          </a:xfrm>
        </p:spPr>
        <p:txBody>
          <a:bodyPr>
            <a:normAutofit/>
          </a:bodyPr>
          <a:lstStyle/>
          <a:p>
            <a:r>
              <a:rPr lang="en-GB" sz="3600" b="1" dirty="0">
                <a:latin typeface="Arial" panose="020B0604020202020204" pitchFamily="34" charset="0"/>
                <a:cs typeface="Arial" panose="020B0604020202020204" pitchFamily="34" charset="0"/>
              </a:rPr>
              <a:t>Future directions: Integrative omics approach</a:t>
            </a:r>
            <a:endParaRPr lang="en-GB" sz="3600" b="1" dirty="0">
              <a:solidFill>
                <a:schemeClr val="accent1">
                  <a:lumMod val="7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B6C7A22-404E-20AF-8820-F5219FB69DAC}"/>
              </a:ext>
            </a:extLst>
          </p:cNvPr>
          <p:cNvSpPr txBox="1"/>
          <p:nvPr/>
        </p:nvSpPr>
        <p:spPr>
          <a:xfrm>
            <a:off x="112014" y="1877074"/>
            <a:ext cx="3463290" cy="1754326"/>
          </a:xfrm>
          <a:prstGeom prst="rect">
            <a:avLst/>
          </a:prstGeom>
          <a:noFill/>
        </p:spPr>
        <p:txBody>
          <a:bodyPr wrap="square">
            <a:spAutoFit/>
          </a:bodyPr>
          <a:lstStyle/>
          <a:p>
            <a:pPr marL="285750" indent="-285750" algn="l">
              <a:buFont typeface="Wingdings" panose="05000000000000000000" pitchFamily="2" charset="2"/>
              <a:buChar char="§"/>
            </a:pPr>
            <a:r>
              <a:rPr lang="en-GB" sz="1800" i="0" u="none" strike="noStrike" baseline="0" dirty="0">
                <a:latin typeface="Arial" panose="020B0604020202020204" pitchFamily="34" charset="0"/>
                <a:cs typeface="Arial" panose="020B0604020202020204" pitchFamily="34" charset="0"/>
              </a:rPr>
              <a:t>Sequencing DNA or RNA is not enough to understand a disease or define a cell type!</a:t>
            </a:r>
          </a:p>
          <a:p>
            <a:pPr marL="285750" indent="-285750" algn="l">
              <a:buFont typeface="Wingdings" panose="05000000000000000000" pitchFamily="2" charset="2"/>
              <a:buChar char="§"/>
            </a:pPr>
            <a:r>
              <a:rPr lang="en-GB" sz="1800" i="0" u="none" strike="noStrike" baseline="0" dirty="0">
                <a:latin typeface="Arial" panose="020B0604020202020204" pitchFamily="34" charset="0"/>
                <a:cs typeface="Arial" panose="020B0604020202020204" pitchFamily="34" charset="0"/>
              </a:rPr>
              <a:t>Integrate analysis using bioinformatics, AI, machine learning platforms.</a:t>
            </a:r>
            <a:endParaRPr lang="en-GB"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EAEEC4D-00DF-15E1-C48C-785325976D70}"/>
              </a:ext>
            </a:extLst>
          </p:cNvPr>
          <p:cNvPicPr>
            <a:picLocks noChangeAspect="1"/>
          </p:cNvPicPr>
          <p:nvPr/>
        </p:nvPicPr>
        <p:blipFill>
          <a:blip r:embed="rId2"/>
          <a:stretch>
            <a:fillRect/>
          </a:stretch>
        </p:blipFill>
        <p:spPr>
          <a:xfrm>
            <a:off x="3575304" y="740664"/>
            <a:ext cx="5506218" cy="6087325"/>
          </a:xfrm>
          <a:prstGeom prst="rect">
            <a:avLst/>
          </a:prstGeom>
        </p:spPr>
      </p:pic>
    </p:spTree>
    <p:extLst>
      <p:ext uri="{BB962C8B-B14F-4D97-AF65-F5344CB8AC3E}">
        <p14:creationId xmlns:p14="http://schemas.microsoft.com/office/powerpoint/2010/main" val="341664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F560D-6A2B-296C-E62C-801DAD7F92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EFDF1D-9EA0-C268-BC14-8BD29230F1E8}"/>
              </a:ext>
            </a:extLst>
          </p:cNvPr>
          <p:cNvSpPr txBox="1"/>
          <p:nvPr/>
        </p:nvSpPr>
        <p:spPr>
          <a:xfrm>
            <a:off x="289522" y="205266"/>
            <a:ext cx="10711413"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How Genetics is used in Genomics?</a:t>
            </a:r>
          </a:p>
        </p:txBody>
      </p:sp>
      <p:sp>
        <p:nvSpPr>
          <p:cNvPr id="2" name="TextBox 1">
            <a:extLst>
              <a:ext uri="{FF2B5EF4-FFF2-40B4-BE49-F238E27FC236}">
                <a16:creationId xmlns:a16="http://schemas.microsoft.com/office/drawing/2014/main" id="{F700DEBE-A8F8-71FA-8CF6-F5335B0A94F1}"/>
              </a:ext>
            </a:extLst>
          </p:cNvPr>
          <p:cNvSpPr txBox="1"/>
          <p:nvPr/>
        </p:nvSpPr>
        <p:spPr>
          <a:xfrm>
            <a:off x="289522" y="1129452"/>
            <a:ext cx="11857703" cy="3477875"/>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Genetics is the backbone of genomics, enabling a deeper understanding of the genome as a whole.</a:t>
            </a:r>
          </a:p>
          <a:p>
            <a:endParaRPr lang="en-GB" sz="2200" dirty="0">
              <a:latin typeface="Arial" panose="020B0604020202020204" pitchFamily="34" charset="0"/>
              <a:cs typeface="Arial" panose="020B0604020202020204" pitchFamily="34" charset="0"/>
            </a:endParaRPr>
          </a:p>
          <a:p>
            <a:r>
              <a:rPr lang="en-GB" sz="2200" dirty="0">
                <a:latin typeface="Arial" panose="020B0604020202020204" pitchFamily="34" charset="0"/>
                <a:cs typeface="Arial" panose="020B0604020202020204" pitchFamily="34" charset="0"/>
              </a:rPr>
              <a:t>1. </a:t>
            </a:r>
            <a:r>
              <a:rPr lang="en-GB" sz="2200" b="1" dirty="0">
                <a:latin typeface="Arial" panose="020B0604020202020204" pitchFamily="34" charset="0"/>
                <a:cs typeface="Arial" panose="020B0604020202020204" pitchFamily="34" charset="0"/>
              </a:rPr>
              <a:t>Gene Function</a:t>
            </a:r>
            <a:r>
              <a:rPr lang="en-GB" sz="2200" dirty="0">
                <a:latin typeface="Arial" panose="020B0604020202020204" pitchFamily="34" charset="0"/>
                <a:cs typeface="Arial" panose="020B0604020202020204" pitchFamily="34" charset="0"/>
              </a:rPr>
              <a:t>: identify roles of individual genes, which genomics studies on a broader scale.</a:t>
            </a:r>
          </a:p>
          <a:p>
            <a:r>
              <a:rPr lang="en-GB" sz="2200" dirty="0">
                <a:latin typeface="Arial" panose="020B0604020202020204" pitchFamily="34" charset="0"/>
                <a:cs typeface="Arial" panose="020B0604020202020204" pitchFamily="34" charset="0"/>
              </a:rPr>
              <a:t>2. </a:t>
            </a:r>
            <a:r>
              <a:rPr lang="en-GB" sz="2200" b="1" dirty="0">
                <a:latin typeface="Arial" panose="020B0604020202020204" pitchFamily="34" charset="0"/>
                <a:cs typeface="Arial" panose="020B0604020202020204" pitchFamily="34" charset="0"/>
              </a:rPr>
              <a:t>DNA Variations</a:t>
            </a:r>
            <a:r>
              <a:rPr lang="en-GB" sz="2200" dirty="0">
                <a:latin typeface="Arial" panose="020B0604020202020204" pitchFamily="34" charset="0"/>
                <a:cs typeface="Arial" panose="020B0604020202020204" pitchFamily="34" charset="0"/>
              </a:rPr>
              <a:t>: understanding mutations and how they influence traits or diseases.</a:t>
            </a:r>
          </a:p>
          <a:p>
            <a:r>
              <a:rPr lang="en-GB" sz="2200" dirty="0">
                <a:latin typeface="Arial" panose="020B0604020202020204" pitchFamily="34" charset="0"/>
                <a:cs typeface="Arial" panose="020B0604020202020204" pitchFamily="34" charset="0"/>
              </a:rPr>
              <a:t>3. </a:t>
            </a:r>
            <a:r>
              <a:rPr lang="en-GB" sz="2200" b="1" dirty="0">
                <a:latin typeface="Arial" panose="020B0604020202020204" pitchFamily="34" charset="0"/>
                <a:cs typeface="Arial" panose="020B0604020202020204" pitchFamily="34" charset="0"/>
              </a:rPr>
              <a:t>Hereditary Links</a:t>
            </a:r>
            <a:r>
              <a:rPr lang="en-GB" sz="2200" dirty="0">
                <a:latin typeface="Arial" panose="020B0604020202020204" pitchFamily="34" charset="0"/>
                <a:cs typeface="Arial" panose="020B0604020202020204" pitchFamily="34" charset="0"/>
              </a:rPr>
              <a:t>: Genomics uses genetic patterns to study inherited conditions.</a:t>
            </a:r>
          </a:p>
          <a:p>
            <a:r>
              <a:rPr lang="en-GB" sz="2200" dirty="0">
                <a:latin typeface="Arial" panose="020B0604020202020204" pitchFamily="34" charset="0"/>
                <a:cs typeface="Arial" panose="020B0604020202020204" pitchFamily="34" charset="0"/>
              </a:rPr>
              <a:t>4. </a:t>
            </a:r>
            <a:r>
              <a:rPr lang="en-GB" sz="2200" b="1" dirty="0">
                <a:latin typeface="Arial" panose="020B0604020202020204" pitchFamily="34" charset="0"/>
                <a:cs typeface="Arial" panose="020B0604020202020204" pitchFamily="34" charset="0"/>
              </a:rPr>
              <a:t>Genomic Tools</a:t>
            </a:r>
            <a:r>
              <a:rPr lang="en-GB" sz="2200" dirty="0">
                <a:latin typeface="Arial" panose="020B0604020202020204" pitchFamily="34" charset="0"/>
                <a:cs typeface="Arial" panose="020B0604020202020204" pitchFamily="34" charset="0"/>
              </a:rPr>
              <a:t>: Genetic data underpins resources like reference genomes and gene</a:t>
            </a:r>
          </a:p>
          <a:p>
            <a:r>
              <a:rPr lang="en-GB" sz="2200" dirty="0">
                <a:latin typeface="Arial" panose="020B0604020202020204" pitchFamily="34" charset="0"/>
                <a:cs typeface="Arial" panose="020B0604020202020204" pitchFamily="34" charset="0"/>
              </a:rPr>
              <a:t>annotations.</a:t>
            </a:r>
          </a:p>
          <a:p>
            <a:r>
              <a:rPr lang="en-GB" sz="2200" dirty="0">
                <a:latin typeface="Arial" panose="020B0604020202020204" pitchFamily="34" charset="0"/>
                <a:cs typeface="Arial" panose="020B0604020202020204" pitchFamily="34" charset="0"/>
              </a:rPr>
              <a:t>5. </a:t>
            </a:r>
            <a:r>
              <a:rPr lang="en-GB" sz="2200" b="1" dirty="0">
                <a:latin typeface="Arial" panose="020B0604020202020204" pitchFamily="34" charset="0"/>
                <a:cs typeface="Arial" panose="020B0604020202020204" pitchFamily="34" charset="0"/>
              </a:rPr>
              <a:t>Data Interpretation</a:t>
            </a:r>
            <a:r>
              <a:rPr lang="en-GB" sz="2200" dirty="0">
                <a:latin typeface="Arial" panose="020B0604020202020204" pitchFamily="34" charset="0"/>
                <a:cs typeface="Arial" panose="020B0604020202020204" pitchFamily="34" charset="0"/>
              </a:rPr>
              <a:t>: provides the foundation for </a:t>
            </a:r>
            <a:r>
              <a:rPr lang="en-GB" sz="2200" dirty="0" err="1">
                <a:latin typeface="Arial" panose="020B0604020202020204" pitchFamily="34" charset="0"/>
                <a:cs typeface="Arial" panose="020B0604020202020204" pitchFamily="34" charset="0"/>
              </a:rPr>
              <a:t>analyzing</a:t>
            </a:r>
            <a:r>
              <a:rPr lang="en-GB" sz="2200" dirty="0">
                <a:latin typeface="Arial" panose="020B0604020202020204" pitchFamily="34" charset="0"/>
                <a:cs typeface="Arial" panose="020B0604020202020204" pitchFamily="34" charset="0"/>
              </a:rPr>
              <a:t> complex genomic interactions</a:t>
            </a:r>
          </a:p>
        </p:txBody>
      </p:sp>
    </p:spTree>
    <p:extLst>
      <p:ext uri="{BB962C8B-B14F-4D97-AF65-F5344CB8AC3E}">
        <p14:creationId xmlns:p14="http://schemas.microsoft.com/office/powerpoint/2010/main" val="421079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511</TotalTime>
  <Words>2767</Words>
  <Application>Microsoft Office PowerPoint</Application>
  <PresentationFormat>Widescreen</PresentationFormat>
  <Paragraphs>276</Paragraphs>
  <Slides>85</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Aptos</vt:lpstr>
      <vt:lpstr>Aptos Display</vt:lpstr>
      <vt:lpstr>Arial</vt:lpstr>
      <vt:lpstr>ArialMT</vt:lpstr>
      <vt:lpstr>Calibri</vt:lpstr>
      <vt:lpstr>Calibri-Italic</vt:lpstr>
      <vt:lpstr>Wingdings</vt:lpstr>
      <vt:lpstr>Office Theme</vt:lpstr>
      <vt:lpstr>Introduction to Bioinformatics  Day 3: Genomics, Metagenomics and Transcriptomics  14th January 2026</vt:lpstr>
      <vt:lpstr>PowerPoint Presentation</vt:lpstr>
      <vt:lpstr>Introduction to Bioinformatics  Day 3: Genomics, Metagenomics and Transcriptomics  14th January 2026  Morning Session</vt:lpstr>
      <vt:lpstr>Introduction to Genomics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3: Genomics, Metagenomics and Transcriptomics  Morning Practical Session</vt:lpstr>
      <vt:lpstr>PowerPoint Presentation</vt:lpstr>
      <vt:lpstr>PowerPoint Presentation</vt:lpstr>
      <vt:lpstr>PowerPoint Presentation</vt:lpstr>
      <vt:lpstr>Introduction to Bioinformatics  Day 3: Genomics, Metagenomics and Transcriptomics  14th January 2026  Afternoon Session</vt:lpstr>
      <vt:lpstr>PowerPoint Presentation</vt:lpstr>
      <vt:lpstr>Transcriptome</vt:lpstr>
      <vt:lpstr>Transcriptomics</vt:lpstr>
      <vt:lpstr>Transcriptomics scope</vt:lpstr>
      <vt:lpstr>Transcriptomics scope</vt:lpstr>
      <vt:lpstr>Transcriptomics aims</vt:lpstr>
      <vt:lpstr>Technologies </vt:lpstr>
      <vt:lpstr>Hybridization approaches: microarrays and related techniques</vt:lpstr>
      <vt:lpstr>Hybridization approaches: microarrays and related techniques</vt:lpstr>
      <vt:lpstr>PowerPoint Presentation</vt:lpstr>
      <vt:lpstr>Hybridization approaches: microarrays and related techniques</vt:lpstr>
      <vt:lpstr>RNA-seq: sequencing approaches to study the transcriptome</vt:lpstr>
      <vt:lpstr>Types of RNA-Seq</vt:lpstr>
      <vt:lpstr>Bulk vs. Single-Cell RNA-Seq</vt:lpstr>
      <vt:lpstr>Single-cell Sequencing</vt:lpstr>
      <vt:lpstr>Overview on the processes</vt:lpstr>
      <vt:lpstr>Main bioinformatics analysis</vt:lpstr>
      <vt:lpstr>Step 1: Raw reads:</vt:lpstr>
      <vt:lpstr>Step 2: Read mapping:</vt:lpstr>
      <vt:lpstr>Step 3: Quantification and Count tables</vt:lpstr>
      <vt:lpstr>What does the count data actually represent?</vt:lpstr>
      <vt:lpstr>Source of noise:</vt:lpstr>
      <vt:lpstr>Step 4: Quality Control - removing low counts:</vt:lpstr>
      <vt:lpstr>Step 4: Quality Control - removing Doublets:</vt:lpstr>
      <vt:lpstr>Step 4: Quality Control - remove Mitochondrial genes:</vt:lpstr>
      <vt:lpstr>Step 4: Quality Control: Sample outcomes</vt:lpstr>
      <vt:lpstr>Step 5: Normalization of scRNA-Seq Data</vt:lpstr>
      <vt:lpstr>Normalization of scRNA-Seq Data</vt:lpstr>
      <vt:lpstr>Normalization of scRNA-Seq Data</vt:lpstr>
      <vt:lpstr>Log transformation:</vt:lpstr>
      <vt:lpstr>Confounders:</vt:lpstr>
      <vt:lpstr>Scaling scRNA-Seq Data</vt:lpstr>
      <vt:lpstr>Step 6: Differential Expression Analysis and Cell Annotation tools:</vt:lpstr>
      <vt:lpstr>Differential Expression Analysis: Division based on the gene attitude</vt:lpstr>
      <vt:lpstr>Expression profiling and differential expression analysis</vt:lpstr>
      <vt:lpstr>Various approaches used for genome analysis and applications of NGS, including technological platforms, data analysis, and applications</vt:lpstr>
      <vt:lpstr> Day 3: Genomics, Metagenomics and Transcriptomics    Afternoon Practical Session</vt:lpstr>
      <vt:lpstr>Hands on: Transcriptomics Data Analysis Using Python</vt:lpstr>
      <vt:lpstr>Schematic Representation of first, second and third generation sequencing</vt:lpstr>
      <vt:lpstr>NGS Pipeline </vt:lpstr>
      <vt:lpstr>Why metagenomics?</vt:lpstr>
      <vt:lpstr>Metagenomics pipeline analysis:</vt:lpstr>
      <vt:lpstr>Genomics and Metagenomics</vt:lpstr>
      <vt:lpstr>Applications of genomics and metagenomics</vt:lpstr>
      <vt:lpstr>Future directions for the application of single cell and spatial transcriptomics in clinical use.</vt:lpstr>
      <vt:lpstr>Future directions: Integrative omics approach</vt:lpstr>
    </vt:vector>
  </TitlesOfParts>
  <Company>Oxford Brookes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Ali</dc:creator>
  <cp:lastModifiedBy>Muhammad Ali</cp:lastModifiedBy>
  <cp:revision>36</cp:revision>
  <dcterms:created xsi:type="dcterms:W3CDTF">2026-01-06T10:10:49Z</dcterms:created>
  <dcterms:modified xsi:type="dcterms:W3CDTF">2026-01-06T18:42:07Z</dcterms:modified>
</cp:coreProperties>
</file>